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609" r:id="rId2"/>
    <p:sldId id="727" r:id="rId3"/>
    <p:sldId id="738" r:id="rId4"/>
    <p:sldId id="739" r:id="rId5"/>
    <p:sldId id="1658" r:id="rId6"/>
    <p:sldId id="1659" r:id="rId7"/>
    <p:sldId id="731" r:id="rId8"/>
    <p:sldId id="740" r:id="rId9"/>
    <p:sldId id="742" r:id="rId10"/>
    <p:sldId id="835" r:id="rId11"/>
    <p:sldId id="745" r:id="rId12"/>
    <p:sldId id="1673" r:id="rId13"/>
    <p:sldId id="1675" r:id="rId14"/>
    <p:sldId id="1676" r:id="rId15"/>
    <p:sldId id="1677" r:id="rId16"/>
    <p:sldId id="1678" r:id="rId17"/>
    <p:sldId id="1688" r:id="rId18"/>
    <p:sldId id="1683" r:id="rId19"/>
    <p:sldId id="1684" r:id="rId20"/>
    <p:sldId id="1679" r:id="rId21"/>
    <p:sldId id="1681" r:id="rId22"/>
    <p:sldId id="1685" r:id="rId23"/>
    <p:sldId id="1686" r:id="rId24"/>
    <p:sldId id="1670" r:id="rId25"/>
    <p:sldId id="16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A7"/>
    <a:srgbClr val="FF4F00"/>
    <a:srgbClr val="96F6B2"/>
    <a:srgbClr val="FEB8E8"/>
    <a:srgbClr val="FFACB6"/>
    <a:srgbClr val="6B818C"/>
    <a:srgbClr val="FF2600"/>
    <a:srgbClr val="C53FCC"/>
    <a:srgbClr val="C0B2FF"/>
    <a:srgbClr val="A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4"/>
    <p:restoredTop sz="89524"/>
  </p:normalViewPr>
  <p:slideViewPr>
    <p:cSldViewPr snapToGrid="0" snapToObjects="1">
      <p:cViewPr varScale="1">
        <p:scale>
          <a:sx n="110" d="100"/>
          <a:sy n="110" d="100"/>
        </p:scale>
        <p:origin x="1432" y="168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BC4EB-2D9A-C542-A578-2B57E0FB18FF}" type="datetimeFigureOut">
              <a:rPr lang="en-US" smtClean="0"/>
              <a:t>5/8/25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71AF9-BBC8-D045-B571-D125776D9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74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85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16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05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00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5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97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52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91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44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0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81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45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64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86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83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44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2034D-9ADC-23B6-D90F-8E658C635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37588-D3B5-B3F7-6984-F625E8E4B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9919E0-232D-BE71-9203-48CEAE664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647C5-E36E-0D49-C2E0-1F0B30FF8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2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9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81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78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74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5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1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9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1C33-5988-D54F-BB26-5D5DAD4A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BA848-FA4A-0346-83E1-44D13A16B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5C035-42E1-754D-AF29-0F9C9762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78E98-C637-DE48-912A-CB1B3013F317}" type="datetime1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0DB20-4AFA-0443-8463-CC96FA03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9BBF5-37BB-9A42-966A-31118682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800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5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5B8A-B85B-3A4C-A622-549F6B28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38235-253C-054A-863C-FEEF02C1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8675-3694-DC45-9CCE-9680EB1371B3}" type="datetime1">
              <a:rPr lang="en-US" smtClean="0"/>
              <a:t>5/8/25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82665-4262-8347-AD55-38E1521E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CF5E5-C99B-3C42-B309-3F0AF7B7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10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5FFE0-C88F-AC4C-B413-4CA67664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8AD8-F8E7-F946-BD46-7844CB5C97A2}" type="datetime1">
              <a:rPr lang="en-US" smtClean="0"/>
              <a:t>5/8/25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9AA98C-D40D-8D43-98C3-46A866A4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8FF45-51F5-8141-9CC0-7DC330B6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84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1E2CB-80F8-D044-9E4B-F28537928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A669-90B7-C24B-85DE-2B3AE23BA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37B98-29BA-8C4A-92D6-327615463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2CC34-7FA9-D642-B02C-D5F95E46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590F-AA81-D540-B26C-6D991D63D543}" type="datetime1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75B0C-13CF-B44D-AC2B-62756B96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29ACA-557C-D642-9221-716CB885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5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B498-A163-CC43-81E8-5B8BB1A5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91C70-2BE4-4C4B-82E5-BDF2E7FCE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15BF7-13A1-7A4C-81CA-FF68AE174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B23D8-BE98-3444-8236-7530A84F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644-B9A4-C04E-9C16-7219A5F573A5}" type="datetime1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8367-2C30-414A-B7CB-0A1C4A79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8D990-6B2E-9840-8478-36F0D89AC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56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DCC8A-803B-724E-AECF-F9E46639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D74CA-2C44-7141-A60F-B722C70D0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83FFE-E161-C74A-BD5F-88AF473E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926F-5305-CE4E-A6B7-3EC7157494D0}" type="datetime1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345C2-A542-C644-9046-6C4684C7E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BCC9B-1D97-6E46-8F5C-D7A15AEF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23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155349-E760-A049-B782-49DD46AAC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F6423-2F3F-EE4C-9C5E-4D2744E35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C342-0932-3E49-AB8D-9E000372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2E3-39CE-9E4A-8CB2-FAE42926AFF3}" type="datetime1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7E810-6B49-2448-9378-755458BB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4FFE0-7A6D-074A-AC35-C18BEA6D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38CA-0A1E-9849-ADED-8250CFBB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" panose="02000503020000020003" pitchFamily="2" charset="0"/>
              </a:defRPr>
            </a:lvl1pPr>
            <a:lvl2pPr>
              <a:defRPr>
                <a:latin typeface="Avenir" panose="02000503020000020003" pitchFamily="2" charset="0"/>
              </a:defRPr>
            </a:lvl2pPr>
            <a:lvl3pPr>
              <a:defRPr>
                <a:latin typeface="Avenir" panose="02000503020000020003" pitchFamily="2" charset="0"/>
              </a:defRPr>
            </a:lvl3pPr>
            <a:lvl4pPr>
              <a:defRPr>
                <a:latin typeface="Avenir" panose="02000503020000020003" pitchFamily="2" charset="0"/>
              </a:defRPr>
            </a:lvl4pPr>
            <a:lvl5pPr>
              <a:defRPr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4B1-3016-9A4F-853C-A03142A4574D}" type="datetime1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00B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0E1B52-B9F8-4F44-986D-409D2D53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800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5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4B1-3016-9A4F-853C-A03142A4574D}" type="datetime1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A3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0E1B52-B9F8-4F44-986D-409D2D53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800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AA6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9C65E7-C316-CE4D-B6A0-47D56FF3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800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8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9C65E7-C316-CE4D-B6A0-47D56FF3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800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7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9C65E7-C316-CE4D-B6A0-47D56FF3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800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2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AB10-9C5B-3C49-B908-D60D6572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B2FF2-3514-7E4F-979B-7D465AE1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229F0-20F9-7245-A8DF-ED91AF9A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0E602-125A-D841-BBD6-EADF0C39E925}" type="datetime1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0ABE4-540A-8A46-BADB-D57CF360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E289A-E7A6-7041-AC8D-F84B9852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8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0083-B51B-F64B-AA55-08C12C45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269A8-BAB3-5047-9C68-7A1701E5C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138AC-E452-D440-864F-ECCBC3D38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6ABF0-DD3E-AB42-9B7A-29D73575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4BB8-74D2-3E43-890F-8F2F42968950}" type="datetime1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F0AD2-EEAA-084E-86BF-5E9E486A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EA0A6-0275-B747-9008-35F9B8FB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90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8F68-5C69-394B-8BCF-D20309B0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7271F-5514-F246-8093-A1E88A3AC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AF8BF-D8FB-054F-AFB9-095D0F84E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D8762-E4ED-944E-9C50-E6D1F7468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14A51-2447-9447-9E65-910F362E1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34532E-F973-AE4F-B307-9C4ABFDB4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214F-A4C9-C041-8305-3968946FB632}" type="datetime1">
              <a:rPr lang="en-US" smtClean="0"/>
              <a:t>5/8/25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E3EA70-3106-774D-8323-DEFC4395D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0D810-CC25-514E-90F4-4DE901DD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6D1F4-47AB-674E-B7B4-644977D5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56" y="277465"/>
            <a:ext cx="8941419" cy="1162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A9934-6E1E-624F-92F4-CA26E392B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979DC-2FF9-4F4E-A3A8-2BED888F8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6E0F3-851B-D04D-8388-F0082F0B8354}" type="datetime1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BD27-42C0-3542-A8C3-E254AF9AE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D511D-0DCF-4D4D-8359-143BCAE24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1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0" r:id="rId4"/>
    <p:sldLayoutId id="2147483664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4mucfpksywv.cloudfront.net/better-language-models/language-models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5.1416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5.1416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1.06804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9.01652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4.02311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4.02311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6.04615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arxiv.org/pdf/2206.07682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forum?id=_VjQlMeSB_J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2AC2B2-BE48-F147-B8F0-C4214DE57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9818" y="3766079"/>
            <a:ext cx="9144000" cy="205498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  <a:latin typeface="Avenir Medium" panose="02000503020000020003" pitchFamily="2" charset="0"/>
              </a:rPr>
              <a:t>MIT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6.390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Chris Tanner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0021C8-F00C-6C43-B330-F8BA8DD2CC26}"/>
              </a:ext>
            </a:extLst>
          </p:cNvPr>
          <p:cNvSpPr/>
          <p:nvPr/>
        </p:nvSpPr>
        <p:spPr>
          <a:xfrm>
            <a:off x="2009021" y="3303329"/>
            <a:ext cx="7806044" cy="99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095D9-816C-7842-801A-6D3B6EE1281A}"/>
              </a:ext>
            </a:extLst>
          </p:cNvPr>
          <p:cNvSpPr/>
          <p:nvPr/>
        </p:nvSpPr>
        <p:spPr>
          <a:xfrm>
            <a:off x="2009021" y="3392360"/>
            <a:ext cx="7806044" cy="864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EBC667-27E4-3A43-9E29-B8A44ADC4F14}"/>
              </a:ext>
            </a:extLst>
          </p:cNvPr>
          <p:cNvSpPr/>
          <p:nvPr/>
        </p:nvSpPr>
        <p:spPr>
          <a:xfrm>
            <a:off x="2009020" y="2665426"/>
            <a:ext cx="8350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A brief overview of the field: problems, models, and breakthroughs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5824E-0329-7345-8870-B3763055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9021" y="1534078"/>
            <a:ext cx="9312569" cy="1131348"/>
          </a:xfrm>
        </p:spPr>
        <p:txBody>
          <a:bodyPr anchor="b" anchorCtr="0">
            <a:normAutofit/>
          </a:bodyPr>
          <a:lstStyle/>
          <a:p>
            <a:pPr algn="l"/>
            <a:r>
              <a:rPr lang="en-US" sz="3600" dirty="0">
                <a:latin typeface="Avenir Medium" panose="02000503020000020003" pitchFamily="2" charset="0"/>
              </a:rPr>
              <a:t>Lecture 13: Natural Language Processing</a:t>
            </a:r>
          </a:p>
        </p:txBody>
      </p:sp>
      <p:pic>
        <p:nvPicPr>
          <p:cNvPr id="10" name="Picture 2" descr="MIT Logo PNG Vector (EPS) Free Download">
            <a:extLst>
              <a:ext uri="{FF2B5EF4-FFF2-40B4-BE49-F238E27FC236}">
                <a16:creationId xmlns:a16="http://schemas.microsoft.com/office/drawing/2014/main" id="{52EB4AC2-2E3C-4942-B935-EEE4B543D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075" y="3567888"/>
            <a:ext cx="972990" cy="96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4AF66-201C-FB42-AD6D-2CE7381D8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0BE18-834D-4640-8F89-E05190DC03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67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0AEF1AF-3CE8-B94A-8E8A-94CA67E7EC79}"/>
              </a:ext>
            </a:extLst>
          </p:cNvPr>
          <p:cNvSpPr txBox="1">
            <a:spLocks/>
          </p:cNvSpPr>
          <p:nvPr/>
        </p:nvSpPr>
        <p:spPr>
          <a:xfrm>
            <a:off x="1077684" y="1485373"/>
            <a:ext cx="5776827" cy="436947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Morphology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Word Segmentation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Part-of-Speech Tagging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Parsing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	Constituency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	Dependency</a:t>
            </a: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F97C330-ABA4-024A-8B1F-6AC881F8E961}"/>
              </a:ext>
            </a:extLst>
          </p:cNvPr>
          <p:cNvSpPr txBox="1">
            <a:spLocks/>
          </p:cNvSpPr>
          <p:nvPr/>
        </p:nvSpPr>
        <p:spPr>
          <a:xfrm>
            <a:off x="1077685" y="955228"/>
            <a:ext cx="2427204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Syntax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CF87A89-0DC6-4E4D-BEA4-D2CC51868C51}"/>
              </a:ext>
            </a:extLst>
          </p:cNvPr>
          <p:cNvSpPr txBox="1">
            <a:spLocks/>
          </p:cNvSpPr>
          <p:nvPr/>
        </p:nvSpPr>
        <p:spPr>
          <a:xfrm>
            <a:off x="6187406" y="1498426"/>
            <a:ext cx="5776827" cy="51078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Sentiment Analysis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Topic Modelling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Named Entity Recognition (NER)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Relation Extraction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Word Sense Disambiguation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Natural Language Understanding (NLU)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Natural Language Generation (NLG)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Machine Translation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Entailment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Question Answering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Language Modelling</a:t>
            </a: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3B834B1-476D-4B4F-A163-1005E41332B7}"/>
              </a:ext>
            </a:extLst>
          </p:cNvPr>
          <p:cNvSpPr txBox="1">
            <a:spLocks/>
          </p:cNvSpPr>
          <p:nvPr/>
        </p:nvSpPr>
        <p:spPr>
          <a:xfrm>
            <a:off x="6183396" y="955228"/>
            <a:ext cx="2427204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Semantics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47EE01A-F7B7-A14B-87F6-870F9C28B9FD}"/>
              </a:ext>
            </a:extLst>
          </p:cNvPr>
          <p:cNvSpPr txBox="1">
            <a:spLocks/>
          </p:cNvSpPr>
          <p:nvPr/>
        </p:nvSpPr>
        <p:spPr>
          <a:xfrm>
            <a:off x="1077685" y="4606565"/>
            <a:ext cx="2427204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Discourse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FA54BAA-A870-9542-8669-9A75DC2DEBA1}"/>
              </a:ext>
            </a:extLst>
          </p:cNvPr>
          <p:cNvSpPr txBox="1">
            <a:spLocks/>
          </p:cNvSpPr>
          <p:nvPr/>
        </p:nvSpPr>
        <p:spPr>
          <a:xfrm>
            <a:off x="1077684" y="5136710"/>
            <a:ext cx="5776827" cy="115346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Summarization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Coreference Resolution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EA7D142-E25E-A342-BC70-EBB6254BB8BB}"/>
              </a:ext>
            </a:extLst>
          </p:cNvPr>
          <p:cNvSpPr txBox="1">
            <a:spLocks/>
          </p:cNvSpPr>
          <p:nvPr/>
        </p:nvSpPr>
        <p:spPr>
          <a:xfrm>
            <a:off x="2650361" y="236931"/>
            <a:ext cx="7097485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Common NLP Tasks (aka problems)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8506EC-2967-8A45-BFEB-B4A79792CB8E}"/>
              </a:ext>
            </a:extLst>
          </p:cNvPr>
          <p:cNvSpPr/>
          <p:nvPr/>
        </p:nvSpPr>
        <p:spPr>
          <a:xfrm>
            <a:off x="6095999" y="2841681"/>
            <a:ext cx="5018315" cy="362443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565E1D-9FA8-2A4C-A71E-E41FBB805E04}"/>
              </a:ext>
            </a:extLst>
          </p:cNvPr>
          <p:cNvSpPr/>
          <p:nvPr/>
        </p:nvSpPr>
        <p:spPr>
          <a:xfrm>
            <a:off x="830704" y="763227"/>
            <a:ext cx="3124200" cy="5593123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9444E9-204B-6945-82DF-C7B2627659F0}"/>
              </a:ext>
            </a:extLst>
          </p:cNvPr>
          <p:cNvSpPr/>
          <p:nvPr/>
        </p:nvSpPr>
        <p:spPr>
          <a:xfrm>
            <a:off x="6114533" y="787596"/>
            <a:ext cx="5018315" cy="161037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ular Callout 9">
            <a:extLst>
              <a:ext uri="{FF2B5EF4-FFF2-40B4-BE49-F238E27FC236}">
                <a16:creationId xmlns:a16="http://schemas.microsoft.com/office/drawing/2014/main" id="{0E356FEA-F1A5-3444-83A6-AA3B33879B03}"/>
              </a:ext>
            </a:extLst>
          </p:cNvPr>
          <p:cNvSpPr/>
          <p:nvPr/>
        </p:nvSpPr>
        <p:spPr>
          <a:xfrm flipV="1">
            <a:off x="534437" y="2941166"/>
            <a:ext cx="9884110" cy="2036516"/>
          </a:xfrm>
          <a:custGeom>
            <a:avLst/>
            <a:gdLst>
              <a:gd name="connsiteX0" fmla="*/ 0 w 3327399"/>
              <a:gd name="connsiteY0" fmla="*/ 0 h 5930349"/>
              <a:gd name="connsiteX1" fmla="*/ 554567 w 3327399"/>
              <a:gd name="connsiteY1" fmla="*/ 0 h 5930349"/>
              <a:gd name="connsiteX2" fmla="*/ 554567 w 3327399"/>
              <a:gd name="connsiteY2" fmla="*/ 0 h 5930349"/>
              <a:gd name="connsiteX3" fmla="*/ 1386416 w 3327399"/>
              <a:gd name="connsiteY3" fmla="*/ 0 h 5930349"/>
              <a:gd name="connsiteX4" fmla="*/ 3327399 w 3327399"/>
              <a:gd name="connsiteY4" fmla="*/ 0 h 5930349"/>
              <a:gd name="connsiteX5" fmla="*/ 3327399 w 3327399"/>
              <a:gd name="connsiteY5" fmla="*/ 3459370 h 5930349"/>
              <a:gd name="connsiteX6" fmla="*/ 3327399 w 3327399"/>
              <a:gd name="connsiteY6" fmla="*/ 3459370 h 5930349"/>
              <a:gd name="connsiteX7" fmla="*/ 3327399 w 3327399"/>
              <a:gd name="connsiteY7" fmla="*/ 4941958 h 5930349"/>
              <a:gd name="connsiteX8" fmla="*/ 3327399 w 3327399"/>
              <a:gd name="connsiteY8" fmla="*/ 5930349 h 5930349"/>
              <a:gd name="connsiteX9" fmla="*/ 1386416 w 3327399"/>
              <a:gd name="connsiteY9" fmla="*/ 5930349 h 5930349"/>
              <a:gd name="connsiteX10" fmla="*/ 325553 w 3327399"/>
              <a:gd name="connsiteY10" fmla="*/ 6612636 h 5930349"/>
              <a:gd name="connsiteX11" fmla="*/ 554567 w 3327399"/>
              <a:gd name="connsiteY11" fmla="*/ 5930349 h 5930349"/>
              <a:gd name="connsiteX12" fmla="*/ 0 w 3327399"/>
              <a:gd name="connsiteY12" fmla="*/ 5930349 h 5930349"/>
              <a:gd name="connsiteX13" fmla="*/ 0 w 3327399"/>
              <a:gd name="connsiteY13" fmla="*/ 4941958 h 5930349"/>
              <a:gd name="connsiteX14" fmla="*/ 0 w 3327399"/>
              <a:gd name="connsiteY14" fmla="*/ 3459370 h 5930349"/>
              <a:gd name="connsiteX15" fmla="*/ 0 w 3327399"/>
              <a:gd name="connsiteY15" fmla="*/ 3459370 h 5930349"/>
              <a:gd name="connsiteX16" fmla="*/ 0 w 3327399"/>
              <a:gd name="connsiteY16" fmla="*/ 0 h 5930349"/>
              <a:gd name="connsiteX0" fmla="*/ 0 w 3327399"/>
              <a:gd name="connsiteY0" fmla="*/ 0 h 6612636"/>
              <a:gd name="connsiteX1" fmla="*/ 554567 w 3327399"/>
              <a:gd name="connsiteY1" fmla="*/ 0 h 6612636"/>
              <a:gd name="connsiteX2" fmla="*/ 554567 w 3327399"/>
              <a:gd name="connsiteY2" fmla="*/ 0 h 6612636"/>
              <a:gd name="connsiteX3" fmla="*/ 1386416 w 3327399"/>
              <a:gd name="connsiteY3" fmla="*/ 0 h 6612636"/>
              <a:gd name="connsiteX4" fmla="*/ 3327399 w 3327399"/>
              <a:gd name="connsiteY4" fmla="*/ 0 h 6612636"/>
              <a:gd name="connsiteX5" fmla="*/ 3327399 w 3327399"/>
              <a:gd name="connsiteY5" fmla="*/ 3459370 h 6612636"/>
              <a:gd name="connsiteX6" fmla="*/ 3327399 w 3327399"/>
              <a:gd name="connsiteY6" fmla="*/ 3459370 h 6612636"/>
              <a:gd name="connsiteX7" fmla="*/ 3327399 w 3327399"/>
              <a:gd name="connsiteY7" fmla="*/ 4941958 h 6612636"/>
              <a:gd name="connsiteX8" fmla="*/ 3327399 w 3327399"/>
              <a:gd name="connsiteY8" fmla="*/ 5930349 h 6612636"/>
              <a:gd name="connsiteX9" fmla="*/ 1386416 w 3327399"/>
              <a:gd name="connsiteY9" fmla="*/ 5930349 h 6612636"/>
              <a:gd name="connsiteX10" fmla="*/ 325553 w 3327399"/>
              <a:gd name="connsiteY10" fmla="*/ 6612636 h 6612636"/>
              <a:gd name="connsiteX11" fmla="*/ 227995 w 3327399"/>
              <a:gd name="connsiteY11" fmla="*/ 5930349 h 6612636"/>
              <a:gd name="connsiteX12" fmla="*/ 0 w 3327399"/>
              <a:gd name="connsiteY12" fmla="*/ 5930349 h 6612636"/>
              <a:gd name="connsiteX13" fmla="*/ 0 w 3327399"/>
              <a:gd name="connsiteY13" fmla="*/ 4941958 h 6612636"/>
              <a:gd name="connsiteX14" fmla="*/ 0 w 3327399"/>
              <a:gd name="connsiteY14" fmla="*/ 3459370 h 6612636"/>
              <a:gd name="connsiteX15" fmla="*/ 0 w 3327399"/>
              <a:gd name="connsiteY15" fmla="*/ 3459370 h 6612636"/>
              <a:gd name="connsiteX16" fmla="*/ 0 w 3327399"/>
              <a:gd name="connsiteY16" fmla="*/ 0 h 6612636"/>
              <a:gd name="connsiteX0" fmla="*/ 0 w 3327399"/>
              <a:gd name="connsiteY0" fmla="*/ 0 h 6612636"/>
              <a:gd name="connsiteX1" fmla="*/ 554567 w 3327399"/>
              <a:gd name="connsiteY1" fmla="*/ 0 h 6612636"/>
              <a:gd name="connsiteX2" fmla="*/ 554567 w 3327399"/>
              <a:gd name="connsiteY2" fmla="*/ 0 h 6612636"/>
              <a:gd name="connsiteX3" fmla="*/ 1386416 w 3327399"/>
              <a:gd name="connsiteY3" fmla="*/ 0 h 6612636"/>
              <a:gd name="connsiteX4" fmla="*/ 3327399 w 3327399"/>
              <a:gd name="connsiteY4" fmla="*/ 0 h 6612636"/>
              <a:gd name="connsiteX5" fmla="*/ 3327399 w 3327399"/>
              <a:gd name="connsiteY5" fmla="*/ 3459370 h 6612636"/>
              <a:gd name="connsiteX6" fmla="*/ 3327399 w 3327399"/>
              <a:gd name="connsiteY6" fmla="*/ 3459370 h 6612636"/>
              <a:gd name="connsiteX7" fmla="*/ 3327399 w 3327399"/>
              <a:gd name="connsiteY7" fmla="*/ 4941958 h 6612636"/>
              <a:gd name="connsiteX8" fmla="*/ 3327399 w 3327399"/>
              <a:gd name="connsiteY8" fmla="*/ 5930349 h 6612636"/>
              <a:gd name="connsiteX9" fmla="*/ 667959 w 3327399"/>
              <a:gd name="connsiteY9" fmla="*/ 5930349 h 6612636"/>
              <a:gd name="connsiteX10" fmla="*/ 325553 w 3327399"/>
              <a:gd name="connsiteY10" fmla="*/ 6612636 h 6612636"/>
              <a:gd name="connsiteX11" fmla="*/ 227995 w 3327399"/>
              <a:gd name="connsiteY11" fmla="*/ 5930349 h 6612636"/>
              <a:gd name="connsiteX12" fmla="*/ 0 w 3327399"/>
              <a:gd name="connsiteY12" fmla="*/ 5930349 h 6612636"/>
              <a:gd name="connsiteX13" fmla="*/ 0 w 3327399"/>
              <a:gd name="connsiteY13" fmla="*/ 4941958 h 6612636"/>
              <a:gd name="connsiteX14" fmla="*/ 0 w 3327399"/>
              <a:gd name="connsiteY14" fmla="*/ 3459370 h 6612636"/>
              <a:gd name="connsiteX15" fmla="*/ 0 w 3327399"/>
              <a:gd name="connsiteY15" fmla="*/ 3459370 h 6612636"/>
              <a:gd name="connsiteX16" fmla="*/ 0 w 3327399"/>
              <a:gd name="connsiteY16" fmla="*/ 0 h 6612636"/>
              <a:gd name="connsiteX0" fmla="*/ 0 w 3327399"/>
              <a:gd name="connsiteY0" fmla="*/ 0 h 6612636"/>
              <a:gd name="connsiteX1" fmla="*/ 554567 w 3327399"/>
              <a:gd name="connsiteY1" fmla="*/ 0 h 6612636"/>
              <a:gd name="connsiteX2" fmla="*/ 554567 w 3327399"/>
              <a:gd name="connsiteY2" fmla="*/ 0 h 6612636"/>
              <a:gd name="connsiteX3" fmla="*/ 1386416 w 3327399"/>
              <a:gd name="connsiteY3" fmla="*/ 0 h 6612636"/>
              <a:gd name="connsiteX4" fmla="*/ 3327399 w 3327399"/>
              <a:gd name="connsiteY4" fmla="*/ 0 h 6612636"/>
              <a:gd name="connsiteX5" fmla="*/ 3327399 w 3327399"/>
              <a:gd name="connsiteY5" fmla="*/ 3459370 h 6612636"/>
              <a:gd name="connsiteX6" fmla="*/ 3327399 w 3327399"/>
              <a:gd name="connsiteY6" fmla="*/ 3459370 h 6612636"/>
              <a:gd name="connsiteX7" fmla="*/ 3327399 w 3327399"/>
              <a:gd name="connsiteY7" fmla="*/ 4941958 h 6612636"/>
              <a:gd name="connsiteX8" fmla="*/ 3327399 w 3327399"/>
              <a:gd name="connsiteY8" fmla="*/ 5930349 h 6612636"/>
              <a:gd name="connsiteX9" fmla="*/ 1672035 w 3327399"/>
              <a:gd name="connsiteY9" fmla="*/ 5911868 h 6612636"/>
              <a:gd name="connsiteX10" fmla="*/ 325553 w 3327399"/>
              <a:gd name="connsiteY10" fmla="*/ 6612636 h 6612636"/>
              <a:gd name="connsiteX11" fmla="*/ 227995 w 3327399"/>
              <a:gd name="connsiteY11" fmla="*/ 5930349 h 6612636"/>
              <a:gd name="connsiteX12" fmla="*/ 0 w 3327399"/>
              <a:gd name="connsiteY12" fmla="*/ 5930349 h 6612636"/>
              <a:gd name="connsiteX13" fmla="*/ 0 w 3327399"/>
              <a:gd name="connsiteY13" fmla="*/ 4941958 h 6612636"/>
              <a:gd name="connsiteX14" fmla="*/ 0 w 3327399"/>
              <a:gd name="connsiteY14" fmla="*/ 3459370 h 6612636"/>
              <a:gd name="connsiteX15" fmla="*/ 0 w 3327399"/>
              <a:gd name="connsiteY15" fmla="*/ 3459370 h 6612636"/>
              <a:gd name="connsiteX16" fmla="*/ 0 w 3327399"/>
              <a:gd name="connsiteY16" fmla="*/ 0 h 6612636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333629 w 3327399"/>
              <a:gd name="connsiteY10" fmla="*/ 6686564 h 6686564"/>
              <a:gd name="connsiteX11" fmla="*/ 227995 w 3327399"/>
              <a:gd name="connsiteY11" fmla="*/ 5930349 h 6686564"/>
              <a:gd name="connsiteX12" fmla="*/ 0 w 3327399"/>
              <a:gd name="connsiteY12" fmla="*/ 5930349 h 6686564"/>
              <a:gd name="connsiteX13" fmla="*/ 0 w 3327399"/>
              <a:gd name="connsiteY13" fmla="*/ 4941958 h 6686564"/>
              <a:gd name="connsiteX14" fmla="*/ 0 w 3327399"/>
              <a:gd name="connsiteY14" fmla="*/ 3459370 h 6686564"/>
              <a:gd name="connsiteX15" fmla="*/ 0 w 3327399"/>
              <a:gd name="connsiteY15" fmla="*/ 3459370 h 6686564"/>
              <a:gd name="connsiteX16" fmla="*/ 0 w 3327399"/>
              <a:gd name="connsiteY16" fmla="*/ 0 h 6686564"/>
              <a:gd name="connsiteX0" fmla="*/ 0 w 3327399"/>
              <a:gd name="connsiteY0" fmla="*/ 0 h 5930350"/>
              <a:gd name="connsiteX1" fmla="*/ 554567 w 3327399"/>
              <a:gd name="connsiteY1" fmla="*/ 0 h 5930350"/>
              <a:gd name="connsiteX2" fmla="*/ 554567 w 3327399"/>
              <a:gd name="connsiteY2" fmla="*/ 0 h 5930350"/>
              <a:gd name="connsiteX3" fmla="*/ 1386416 w 3327399"/>
              <a:gd name="connsiteY3" fmla="*/ 0 h 5930350"/>
              <a:gd name="connsiteX4" fmla="*/ 3327399 w 3327399"/>
              <a:gd name="connsiteY4" fmla="*/ 0 h 5930350"/>
              <a:gd name="connsiteX5" fmla="*/ 3327399 w 3327399"/>
              <a:gd name="connsiteY5" fmla="*/ 3459370 h 5930350"/>
              <a:gd name="connsiteX6" fmla="*/ 3327399 w 3327399"/>
              <a:gd name="connsiteY6" fmla="*/ 3459370 h 5930350"/>
              <a:gd name="connsiteX7" fmla="*/ 3327399 w 3327399"/>
              <a:gd name="connsiteY7" fmla="*/ 4941958 h 5930350"/>
              <a:gd name="connsiteX8" fmla="*/ 3327399 w 3327399"/>
              <a:gd name="connsiteY8" fmla="*/ 5930349 h 5930350"/>
              <a:gd name="connsiteX9" fmla="*/ 1672035 w 3327399"/>
              <a:gd name="connsiteY9" fmla="*/ 5911868 h 5930350"/>
              <a:gd name="connsiteX10" fmla="*/ 1225621 w 3327399"/>
              <a:gd name="connsiteY10" fmla="*/ 5910327 h 5930350"/>
              <a:gd name="connsiteX11" fmla="*/ 227995 w 3327399"/>
              <a:gd name="connsiteY11" fmla="*/ 5930349 h 5930350"/>
              <a:gd name="connsiteX12" fmla="*/ 0 w 3327399"/>
              <a:gd name="connsiteY12" fmla="*/ 5930349 h 5930350"/>
              <a:gd name="connsiteX13" fmla="*/ 0 w 3327399"/>
              <a:gd name="connsiteY13" fmla="*/ 4941958 h 5930350"/>
              <a:gd name="connsiteX14" fmla="*/ 0 w 3327399"/>
              <a:gd name="connsiteY14" fmla="*/ 3459370 h 5930350"/>
              <a:gd name="connsiteX15" fmla="*/ 0 w 3327399"/>
              <a:gd name="connsiteY15" fmla="*/ 3459370 h 5930350"/>
              <a:gd name="connsiteX16" fmla="*/ 0 w 3327399"/>
              <a:gd name="connsiteY16" fmla="*/ 0 h 5930350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229621 w 3327399"/>
              <a:gd name="connsiteY10" fmla="*/ 6686564 h 6686564"/>
              <a:gd name="connsiteX11" fmla="*/ 227995 w 3327399"/>
              <a:gd name="connsiteY11" fmla="*/ 5930349 h 6686564"/>
              <a:gd name="connsiteX12" fmla="*/ 0 w 3327399"/>
              <a:gd name="connsiteY12" fmla="*/ 5930349 h 6686564"/>
              <a:gd name="connsiteX13" fmla="*/ 0 w 3327399"/>
              <a:gd name="connsiteY13" fmla="*/ 4941958 h 6686564"/>
              <a:gd name="connsiteX14" fmla="*/ 0 w 3327399"/>
              <a:gd name="connsiteY14" fmla="*/ 3459370 h 6686564"/>
              <a:gd name="connsiteX15" fmla="*/ 0 w 3327399"/>
              <a:gd name="connsiteY15" fmla="*/ 3459370 h 6686564"/>
              <a:gd name="connsiteX16" fmla="*/ 0 w 3327399"/>
              <a:gd name="connsiteY16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229621 w 3327399"/>
              <a:gd name="connsiteY10" fmla="*/ 6686564 h 6686564"/>
              <a:gd name="connsiteX11" fmla="*/ 1223239 w 3327399"/>
              <a:gd name="connsiteY11" fmla="*/ 6651981 h 6686564"/>
              <a:gd name="connsiteX12" fmla="*/ 227995 w 3327399"/>
              <a:gd name="connsiteY12" fmla="*/ 5930349 h 6686564"/>
              <a:gd name="connsiteX13" fmla="*/ 0 w 3327399"/>
              <a:gd name="connsiteY13" fmla="*/ 5930349 h 6686564"/>
              <a:gd name="connsiteX14" fmla="*/ 0 w 3327399"/>
              <a:gd name="connsiteY14" fmla="*/ 4941958 h 6686564"/>
              <a:gd name="connsiteX15" fmla="*/ 0 w 3327399"/>
              <a:gd name="connsiteY15" fmla="*/ 3459370 h 6686564"/>
              <a:gd name="connsiteX16" fmla="*/ 0 w 3327399"/>
              <a:gd name="connsiteY16" fmla="*/ 3459370 h 6686564"/>
              <a:gd name="connsiteX17" fmla="*/ 0 w 3327399"/>
              <a:gd name="connsiteY17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229621 w 3327399"/>
              <a:gd name="connsiteY10" fmla="*/ 6686564 h 6686564"/>
              <a:gd name="connsiteX11" fmla="*/ 1223239 w 3327399"/>
              <a:gd name="connsiteY11" fmla="*/ 6651981 h 6686564"/>
              <a:gd name="connsiteX12" fmla="*/ 767205 w 3327399"/>
              <a:gd name="connsiteY12" fmla="*/ 6300826 h 6686564"/>
              <a:gd name="connsiteX13" fmla="*/ 227995 w 3327399"/>
              <a:gd name="connsiteY13" fmla="*/ 5930349 h 6686564"/>
              <a:gd name="connsiteX14" fmla="*/ 0 w 3327399"/>
              <a:gd name="connsiteY14" fmla="*/ 5930349 h 6686564"/>
              <a:gd name="connsiteX15" fmla="*/ 0 w 3327399"/>
              <a:gd name="connsiteY15" fmla="*/ 4941958 h 6686564"/>
              <a:gd name="connsiteX16" fmla="*/ 0 w 3327399"/>
              <a:gd name="connsiteY16" fmla="*/ 3459370 h 6686564"/>
              <a:gd name="connsiteX17" fmla="*/ 0 w 3327399"/>
              <a:gd name="connsiteY17" fmla="*/ 3459370 h 6686564"/>
              <a:gd name="connsiteX18" fmla="*/ 0 w 3327399"/>
              <a:gd name="connsiteY18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451257 w 3327399"/>
              <a:gd name="connsiteY10" fmla="*/ 6319309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767205 w 3327399"/>
              <a:gd name="connsiteY13" fmla="*/ 6300826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395253 w 3327399"/>
              <a:gd name="connsiteY10" fmla="*/ 6023600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767205 w 3327399"/>
              <a:gd name="connsiteY13" fmla="*/ 6300826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379252 w 3327399"/>
              <a:gd name="connsiteY10" fmla="*/ 5894227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767205 w 3327399"/>
              <a:gd name="connsiteY13" fmla="*/ 6300826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379252 w 3327399"/>
              <a:gd name="connsiteY10" fmla="*/ 5894227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1103230 w 3327399"/>
              <a:gd name="connsiteY13" fmla="*/ 5931190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500284 w 3327399"/>
              <a:gd name="connsiteY10" fmla="*/ 5857264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1103230 w 3327399"/>
              <a:gd name="connsiteY13" fmla="*/ 5931190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3003392 w 3327399"/>
              <a:gd name="connsiteY9" fmla="*/ 5967313 h 6686564"/>
              <a:gd name="connsiteX10" fmla="*/ 1500284 w 3327399"/>
              <a:gd name="connsiteY10" fmla="*/ 5857264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1103230 w 3327399"/>
              <a:gd name="connsiteY13" fmla="*/ 5931190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3003392 w 3327399"/>
              <a:gd name="connsiteY9" fmla="*/ 5967313 h 6686564"/>
              <a:gd name="connsiteX10" fmla="*/ 2775780 w 3327399"/>
              <a:gd name="connsiteY10" fmla="*/ 5968154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1103230 w 3327399"/>
              <a:gd name="connsiteY13" fmla="*/ 5931190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3003392 w 3327399"/>
              <a:gd name="connsiteY9" fmla="*/ 5967313 h 6686564"/>
              <a:gd name="connsiteX10" fmla="*/ 2775780 w 3327399"/>
              <a:gd name="connsiteY10" fmla="*/ 5968154 h 6686564"/>
              <a:gd name="connsiteX11" fmla="*/ 1229621 w 3327399"/>
              <a:gd name="connsiteY11" fmla="*/ 6686564 h 6686564"/>
              <a:gd name="connsiteX12" fmla="*/ 1986674 w 3327399"/>
              <a:gd name="connsiteY12" fmla="*/ 5968155 h 6686564"/>
              <a:gd name="connsiteX13" fmla="*/ 1103230 w 3327399"/>
              <a:gd name="connsiteY13" fmla="*/ 5931190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353890"/>
              <a:gd name="connsiteX1" fmla="*/ 554567 w 3327399"/>
              <a:gd name="connsiteY1" fmla="*/ 0 h 6353890"/>
              <a:gd name="connsiteX2" fmla="*/ 554567 w 3327399"/>
              <a:gd name="connsiteY2" fmla="*/ 0 h 6353890"/>
              <a:gd name="connsiteX3" fmla="*/ 1386416 w 3327399"/>
              <a:gd name="connsiteY3" fmla="*/ 0 h 6353890"/>
              <a:gd name="connsiteX4" fmla="*/ 3327399 w 3327399"/>
              <a:gd name="connsiteY4" fmla="*/ 0 h 6353890"/>
              <a:gd name="connsiteX5" fmla="*/ 3327399 w 3327399"/>
              <a:gd name="connsiteY5" fmla="*/ 3459370 h 6353890"/>
              <a:gd name="connsiteX6" fmla="*/ 3327399 w 3327399"/>
              <a:gd name="connsiteY6" fmla="*/ 3459370 h 6353890"/>
              <a:gd name="connsiteX7" fmla="*/ 3327399 w 3327399"/>
              <a:gd name="connsiteY7" fmla="*/ 4941958 h 6353890"/>
              <a:gd name="connsiteX8" fmla="*/ 3327399 w 3327399"/>
              <a:gd name="connsiteY8" fmla="*/ 5930349 h 6353890"/>
              <a:gd name="connsiteX9" fmla="*/ 3003392 w 3327399"/>
              <a:gd name="connsiteY9" fmla="*/ 5967313 h 6353890"/>
              <a:gd name="connsiteX10" fmla="*/ 2775780 w 3327399"/>
              <a:gd name="connsiteY10" fmla="*/ 5968154 h 6353890"/>
              <a:gd name="connsiteX11" fmla="*/ 2481841 w 3327399"/>
              <a:gd name="connsiteY11" fmla="*/ 6353890 h 6353890"/>
              <a:gd name="connsiteX12" fmla="*/ 1986674 w 3327399"/>
              <a:gd name="connsiteY12" fmla="*/ 5968155 h 6353890"/>
              <a:gd name="connsiteX13" fmla="*/ 1103230 w 3327399"/>
              <a:gd name="connsiteY13" fmla="*/ 5931190 h 6353890"/>
              <a:gd name="connsiteX14" fmla="*/ 227995 w 3327399"/>
              <a:gd name="connsiteY14" fmla="*/ 5930349 h 6353890"/>
              <a:gd name="connsiteX15" fmla="*/ 0 w 3327399"/>
              <a:gd name="connsiteY15" fmla="*/ 5930349 h 6353890"/>
              <a:gd name="connsiteX16" fmla="*/ 0 w 3327399"/>
              <a:gd name="connsiteY16" fmla="*/ 4941958 h 6353890"/>
              <a:gd name="connsiteX17" fmla="*/ 0 w 3327399"/>
              <a:gd name="connsiteY17" fmla="*/ 3459370 h 6353890"/>
              <a:gd name="connsiteX18" fmla="*/ 0 w 3327399"/>
              <a:gd name="connsiteY18" fmla="*/ 3459370 h 6353890"/>
              <a:gd name="connsiteX19" fmla="*/ 0 w 3327399"/>
              <a:gd name="connsiteY19" fmla="*/ 0 h 6353890"/>
              <a:gd name="connsiteX0" fmla="*/ 0 w 3327399"/>
              <a:gd name="connsiteY0" fmla="*/ 0 h 6353890"/>
              <a:gd name="connsiteX1" fmla="*/ 554567 w 3327399"/>
              <a:gd name="connsiteY1" fmla="*/ 0 h 6353890"/>
              <a:gd name="connsiteX2" fmla="*/ 554567 w 3327399"/>
              <a:gd name="connsiteY2" fmla="*/ 0 h 6353890"/>
              <a:gd name="connsiteX3" fmla="*/ 1386416 w 3327399"/>
              <a:gd name="connsiteY3" fmla="*/ 0 h 6353890"/>
              <a:gd name="connsiteX4" fmla="*/ 3327399 w 3327399"/>
              <a:gd name="connsiteY4" fmla="*/ 0 h 6353890"/>
              <a:gd name="connsiteX5" fmla="*/ 3327399 w 3327399"/>
              <a:gd name="connsiteY5" fmla="*/ 3459370 h 6353890"/>
              <a:gd name="connsiteX6" fmla="*/ 3327399 w 3327399"/>
              <a:gd name="connsiteY6" fmla="*/ 3459370 h 6353890"/>
              <a:gd name="connsiteX7" fmla="*/ 3327399 w 3327399"/>
              <a:gd name="connsiteY7" fmla="*/ 4941958 h 6353890"/>
              <a:gd name="connsiteX8" fmla="*/ 3327399 w 3327399"/>
              <a:gd name="connsiteY8" fmla="*/ 5930349 h 6353890"/>
              <a:gd name="connsiteX9" fmla="*/ 3003392 w 3327399"/>
              <a:gd name="connsiteY9" fmla="*/ 5967313 h 6353890"/>
              <a:gd name="connsiteX10" fmla="*/ 2775780 w 3327399"/>
              <a:gd name="connsiteY10" fmla="*/ 5968154 h 6353890"/>
              <a:gd name="connsiteX11" fmla="*/ 2481841 w 3327399"/>
              <a:gd name="connsiteY11" fmla="*/ 6353890 h 6353890"/>
              <a:gd name="connsiteX12" fmla="*/ 2400978 w 3327399"/>
              <a:gd name="connsiteY12" fmla="*/ 5931192 h 6353890"/>
              <a:gd name="connsiteX13" fmla="*/ 1103230 w 3327399"/>
              <a:gd name="connsiteY13" fmla="*/ 5931190 h 6353890"/>
              <a:gd name="connsiteX14" fmla="*/ 227995 w 3327399"/>
              <a:gd name="connsiteY14" fmla="*/ 5930349 h 6353890"/>
              <a:gd name="connsiteX15" fmla="*/ 0 w 3327399"/>
              <a:gd name="connsiteY15" fmla="*/ 5930349 h 6353890"/>
              <a:gd name="connsiteX16" fmla="*/ 0 w 3327399"/>
              <a:gd name="connsiteY16" fmla="*/ 4941958 h 6353890"/>
              <a:gd name="connsiteX17" fmla="*/ 0 w 3327399"/>
              <a:gd name="connsiteY17" fmla="*/ 3459370 h 6353890"/>
              <a:gd name="connsiteX18" fmla="*/ 0 w 3327399"/>
              <a:gd name="connsiteY18" fmla="*/ 3459370 h 6353890"/>
              <a:gd name="connsiteX19" fmla="*/ 0 w 3327399"/>
              <a:gd name="connsiteY19" fmla="*/ 0 h 6353890"/>
              <a:gd name="connsiteX0" fmla="*/ 0 w 3327399"/>
              <a:gd name="connsiteY0" fmla="*/ 0 h 6353890"/>
              <a:gd name="connsiteX1" fmla="*/ 554567 w 3327399"/>
              <a:gd name="connsiteY1" fmla="*/ 0 h 6353890"/>
              <a:gd name="connsiteX2" fmla="*/ 554567 w 3327399"/>
              <a:gd name="connsiteY2" fmla="*/ 0 h 6353890"/>
              <a:gd name="connsiteX3" fmla="*/ 1386416 w 3327399"/>
              <a:gd name="connsiteY3" fmla="*/ 0 h 6353890"/>
              <a:gd name="connsiteX4" fmla="*/ 3327399 w 3327399"/>
              <a:gd name="connsiteY4" fmla="*/ 0 h 6353890"/>
              <a:gd name="connsiteX5" fmla="*/ 3327399 w 3327399"/>
              <a:gd name="connsiteY5" fmla="*/ 3459370 h 6353890"/>
              <a:gd name="connsiteX6" fmla="*/ 3327399 w 3327399"/>
              <a:gd name="connsiteY6" fmla="*/ 3459370 h 6353890"/>
              <a:gd name="connsiteX7" fmla="*/ 3327399 w 3327399"/>
              <a:gd name="connsiteY7" fmla="*/ 4941958 h 6353890"/>
              <a:gd name="connsiteX8" fmla="*/ 3327399 w 3327399"/>
              <a:gd name="connsiteY8" fmla="*/ 5930349 h 6353890"/>
              <a:gd name="connsiteX9" fmla="*/ 2775780 w 3327399"/>
              <a:gd name="connsiteY9" fmla="*/ 5968154 h 6353890"/>
              <a:gd name="connsiteX10" fmla="*/ 2481841 w 3327399"/>
              <a:gd name="connsiteY10" fmla="*/ 6353890 h 6353890"/>
              <a:gd name="connsiteX11" fmla="*/ 2400978 w 3327399"/>
              <a:gd name="connsiteY11" fmla="*/ 5931192 h 6353890"/>
              <a:gd name="connsiteX12" fmla="*/ 1103230 w 3327399"/>
              <a:gd name="connsiteY12" fmla="*/ 5931190 h 6353890"/>
              <a:gd name="connsiteX13" fmla="*/ 227995 w 3327399"/>
              <a:gd name="connsiteY13" fmla="*/ 5930349 h 6353890"/>
              <a:gd name="connsiteX14" fmla="*/ 0 w 3327399"/>
              <a:gd name="connsiteY14" fmla="*/ 5930349 h 6353890"/>
              <a:gd name="connsiteX15" fmla="*/ 0 w 3327399"/>
              <a:gd name="connsiteY15" fmla="*/ 4941958 h 6353890"/>
              <a:gd name="connsiteX16" fmla="*/ 0 w 3327399"/>
              <a:gd name="connsiteY16" fmla="*/ 3459370 h 6353890"/>
              <a:gd name="connsiteX17" fmla="*/ 0 w 3327399"/>
              <a:gd name="connsiteY17" fmla="*/ 3459370 h 6353890"/>
              <a:gd name="connsiteX18" fmla="*/ 0 w 3327399"/>
              <a:gd name="connsiteY18" fmla="*/ 0 h 6353890"/>
              <a:gd name="connsiteX0" fmla="*/ 0 w 3327399"/>
              <a:gd name="connsiteY0" fmla="*/ 0 h 6353890"/>
              <a:gd name="connsiteX1" fmla="*/ 554567 w 3327399"/>
              <a:gd name="connsiteY1" fmla="*/ 0 h 6353890"/>
              <a:gd name="connsiteX2" fmla="*/ 554567 w 3327399"/>
              <a:gd name="connsiteY2" fmla="*/ 0 h 6353890"/>
              <a:gd name="connsiteX3" fmla="*/ 1386416 w 3327399"/>
              <a:gd name="connsiteY3" fmla="*/ 0 h 6353890"/>
              <a:gd name="connsiteX4" fmla="*/ 3327399 w 3327399"/>
              <a:gd name="connsiteY4" fmla="*/ 0 h 6353890"/>
              <a:gd name="connsiteX5" fmla="*/ 3327399 w 3327399"/>
              <a:gd name="connsiteY5" fmla="*/ 3459370 h 6353890"/>
              <a:gd name="connsiteX6" fmla="*/ 3327399 w 3327399"/>
              <a:gd name="connsiteY6" fmla="*/ 3459370 h 6353890"/>
              <a:gd name="connsiteX7" fmla="*/ 3327399 w 3327399"/>
              <a:gd name="connsiteY7" fmla="*/ 4941958 h 6353890"/>
              <a:gd name="connsiteX8" fmla="*/ 3327399 w 3327399"/>
              <a:gd name="connsiteY8" fmla="*/ 5930349 h 6353890"/>
              <a:gd name="connsiteX9" fmla="*/ 3031810 w 3327399"/>
              <a:gd name="connsiteY9" fmla="*/ 5931190 h 6353890"/>
              <a:gd name="connsiteX10" fmla="*/ 2481841 w 3327399"/>
              <a:gd name="connsiteY10" fmla="*/ 6353890 h 6353890"/>
              <a:gd name="connsiteX11" fmla="*/ 2400978 w 3327399"/>
              <a:gd name="connsiteY11" fmla="*/ 5931192 h 6353890"/>
              <a:gd name="connsiteX12" fmla="*/ 1103230 w 3327399"/>
              <a:gd name="connsiteY12" fmla="*/ 5931190 h 6353890"/>
              <a:gd name="connsiteX13" fmla="*/ 227995 w 3327399"/>
              <a:gd name="connsiteY13" fmla="*/ 5930349 h 6353890"/>
              <a:gd name="connsiteX14" fmla="*/ 0 w 3327399"/>
              <a:gd name="connsiteY14" fmla="*/ 5930349 h 6353890"/>
              <a:gd name="connsiteX15" fmla="*/ 0 w 3327399"/>
              <a:gd name="connsiteY15" fmla="*/ 4941958 h 6353890"/>
              <a:gd name="connsiteX16" fmla="*/ 0 w 3327399"/>
              <a:gd name="connsiteY16" fmla="*/ 3459370 h 6353890"/>
              <a:gd name="connsiteX17" fmla="*/ 0 w 3327399"/>
              <a:gd name="connsiteY17" fmla="*/ 3459370 h 6353890"/>
              <a:gd name="connsiteX18" fmla="*/ 0 w 3327399"/>
              <a:gd name="connsiteY18" fmla="*/ 0 h 6353890"/>
              <a:gd name="connsiteX0" fmla="*/ 0 w 3327399"/>
              <a:gd name="connsiteY0" fmla="*/ 0 h 6335408"/>
              <a:gd name="connsiteX1" fmla="*/ 554567 w 3327399"/>
              <a:gd name="connsiteY1" fmla="*/ 0 h 6335408"/>
              <a:gd name="connsiteX2" fmla="*/ 554567 w 3327399"/>
              <a:gd name="connsiteY2" fmla="*/ 0 h 6335408"/>
              <a:gd name="connsiteX3" fmla="*/ 1386416 w 3327399"/>
              <a:gd name="connsiteY3" fmla="*/ 0 h 6335408"/>
              <a:gd name="connsiteX4" fmla="*/ 3327399 w 3327399"/>
              <a:gd name="connsiteY4" fmla="*/ 0 h 6335408"/>
              <a:gd name="connsiteX5" fmla="*/ 3327399 w 3327399"/>
              <a:gd name="connsiteY5" fmla="*/ 3459370 h 6335408"/>
              <a:gd name="connsiteX6" fmla="*/ 3327399 w 3327399"/>
              <a:gd name="connsiteY6" fmla="*/ 3459370 h 6335408"/>
              <a:gd name="connsiteX7" fmla="*/ 3327399 w 3327399"/>
              <a:gd name="connsiteY7" fmla="*/ 4941958 h 6335408"/>
              <a:gd name="connsiteX8" fmla="*/ 3327399 w 3327399"/>
              <a:gd name="connsiteY8" fmla="*/ 5930349 h 6335408"/>
              <a:gd name="connsiteX9" fmla="*/ 3031810 w 3327399"/>
              <a:gd name="connsiteY9" fmla="*/ 5931190 h 6335408"/>
              <a:gd name="connsiteX10" fmla="*/ 3012522 w 3327399"/>
              <a:gd name="connsiteY10" fmla="*/ 6335408 h 6335408"/>
              <a:gd name="connsiteX11" fmla="*/ 2400978 w 3327399"/>
              <a:gd name="connsiteY11" fmla="*/ 5931192 h 6335408"/>
              <a:gd name="connsiteX12" fmla="*/ 1103230 w 3327399"/>
              <a:gd name="connsiteY12" fmla="*/ 5931190 h 6335408"/>
              <a:gd name="connsiteX13" fmla="*/ 227995 w 3327399"/>
              <a:gd name="connsiteY13" fmla="*/ 5930349 h 6335408"/>
              <a:gd name="connsiteX14" fmla="*/ 0 w 3327399"/>
              <a:gd name="connsiteY14" fmla="*/ 5930349 h 6335408"/>
              <a:gd name="connsiteX15" fmla="*/ 0 w 3327399"/>
              <a:gd name="connsiteY15" fmla="*/ 4941958 h 6335408"/>
              <a:gd name="connsiteX16" fmla="*/ 0 w 3327399"/>
              <a:gd name="connsiteY16" fmla="*/ 3459370 h 6335408"/>
              <a:gd name="connsiteX17" fmla="*/ 0 w 3327399"/>
              <a:gd name="connsiteY17" fmla="*/ 3459370 h 6335408"/>
              <a:gd name="connsiteX18" fmla="*/ 0 w 3327399"/>
              <a:gd name="connsiteY18" fmla="*/ 0 h 6335408"/>
              <a:gd name="connsiteX0" fmla="*/ 0 w 3327399"/>
              <a:gd name="connsiteY0" fmla="*/ 0 h 6335408"/>
              <a:gd name="connsiteX1" fmla="*/ 554567 w 3327399"/>
              <a:gd name="connsiteY1" fmla="*/ 0 h 6335408"/>
              <a:gd name="connsiteX2" fmla="*/ 554567 w 3327399"/>
              <a:gd name="connsiteY2" fmla="*/ 0 h 6335408"/>
              <a:gd name="connsiteX3" fmla="*/ 1386416 w 3327399"/>
              <a:gd name="connsiteY3" fmla="*/ 0 h 6335408"/>
              <a:gd name="connsiteX4" fmla="*/ 3327399 w 3327399"/>
              <a:gd name="connsiteY4" fmla="*/ 0 h 6335408"/>
              <a:gd name="connsiteX5" fmla="*/ 3327399 w 3327399"/>
              <a:gd name="connsiteY5" fmla="*/ 3459370 h 6335408"/>
              <a:gd name="connsiteX6" fmla="*/ 3327399 w 3327399"/>
              <a:gd name="connsiteY6" fmla="*/ 3459370 h 6335408"/>
              <a:gd name="connsiteX7" fmla="*/ 3327399 w 3327399"/>
              <a:gd name="connsiteY7" fmla="*/ 4941958 h 6335408"/>
              <a:gd name="connsiteX8" fmla="*/ 3327399 w 3327399"/>
              <a:gd name="connsiteY8" fmla="*/ 5930349 h 6335408"/>
              <a:gd name="connsiteX9" fmla="*/ 3031810 w 3327399"/>
              <a:gd name="connsiteY9" fmla="*/ 5931190 h 6335408"/>
              <a:gd name="connsiteX10" fmla="*/ 3012522 w 3327399"/>
              <a:gd name="connsiteY10" fmla="*/ 6335408 h 6335408"/>
              <a:gd name="connsiteX11" fmla="*/ 2801316 w 3327399"/>
              <a:gd name="connsiteY11" fmla="*/ 5911281 h 6335408"/>
              <a:gd name="connsiteX12" fmla="*/ 1103230 w 3327399"/>
              <a:gd name="connsiteY12" fmla="*/ 5931190 h 6335408"/>
              <a:gd name="connsiteX13" fmla="*/ 227995 w 3327399"/>
              <a:gd name="connsiteY13" fmla="*/ 5930349 h 6335408"/>
              <a:gd name="connsiteX14" fmla="*/ 0 w 3327399"/>
              <a:gd name="connsiteY14" fmla="*/ 5930349 h 6335408"/>
              <a:gd name="connsiteX15" fmla="*/ 0 w 3327399"/>
              <a:gd name="connsiteY15" fmla="*/ 4941958 h 6335408"/>
              <a:gd name="connsiteX16" fmla="*/ 0 w 3327399"/>
              <a:gd name="connsiteY16" fmla="*/ 3459370 h 6335408"/>
              <a:gd name="connsiteX17" fmla="*/ 0 w 3327399"/>
              <a:gd name="connsiteY17" fmla="*/ 3459370 h 6335408"/>
              <a:gd name="connsiteX18" fmla="*/ 0 w 3327399"/>
              <a:gd name="connsiteY18" fmla="*/ 0 h 633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27399" h="6335408">
                <a:moveTo>
                  <a:pt x="0" y="0"/>
                </a:moveTo>
                <a:lnTo>
                  <a:pt x="554567" y="0"/>
                </a:lnTo>
                <a:lnTo>
                  <a:pt x="554567" y="0"/>
                </a:lnTo>
                <a:lnTo>
                  <a:pt x="1386416" y="0"/>
                </a:lnTo>
                <a:lnTo>
                  <a:pt x="3327399" y="0"/>
                </a:lnTo>
                <a:lnTo>
                  <a:pt x="3327399" y="3459370"/>
                </a:lnTo>
                <a:lnTo>
                  <a:pt x="3327399" y="3459370"/>
                </a:lnTo>
                <a:lnTo>
                  <a:pt x="3327399" y="4941958"/>
                </a:lnTo>
                <a:lnTo>
                  <a:pt x="3327399" y="5930349"/>
                </a:lnTo>
                <a:lnTo>
                  <a:pt x="3031810" y="5931190"/>
                </a:lnTo>
                <a:lnTo>
                  <a:pt x="3012522" y="6335408"/>
                </a:lnTo>
                <a:lnTo>
                  <a:pt x="2801316" y="5911281"/>
                </a:lnTo>
                <a:lnTo>
                  <a:pt x="1103230" y="5931190"/>
                </a:lnTo>
                <a:lnTo>
                  <a:pt x="227995" y="5930349"/>
                </a:lnTo>
                <a:lnTo>
                  <a:pt x="0" y="5930349"/>
                </a:lnTo>
                <a:lnTo>
                  <a:pt x="0" y="4941958"/>
                </a:lnTo>
                <a:lnTo>
                  <a:pt x="0" y="3459370"/>
                </a:lnTo>
                <a:lnTo>
                  <a:pt x="0" y="3459370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493224A-91E1-F546-9A4B-A3AA7BB5CC1F}"/>
              </a:ext>
            </a:extLst>
          </p:cNvPr>
          <p:cNvSpPr/>
          <p:nvPr/>
        </p:nvSpPr>
        <p:spPr>
          <a:xfrm>
            <a:off x="2650360" y="710377"/>
            <a:ext cx="6125339" cy="772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4921"/>
              </a:solidFill>
            </a:endParaRPr>
          </a:p>
        </p:txBody>
      </p:sp>
      <p:sp>
        <p:nvSpPr>
          <p:cNvPr id="44" name="Slide Number Placeholder 9">
            <a:extLst>
              <a:ext uri="{FF2B5EF4-FFF2-40B4-BE49-F238E27FC236}">
                <a16:creationId xmlns:a16="http://schemas.microsoft.com/office/drawing/2014/main" id="{8F4DF8A6-903D-2344-B392-766BB391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D8CCA4-8879-F246-B0F2-F61C83D3A26A}"/>
              </a:ext>
            </a:extLst>
          </p:cNvPr>
          <p:cNvSpPr txBox="1"/>
          <p:nvPr/>
        </p:nvSpPr>
        <p:spPr>
          <a:xfrm>
            <a:off x="1581244" y="3724285"/>
            <a:ext cx="1145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PERSON</a:t>
            </a:r>
            <a:endParaRPr lang="en-US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C6B660-F303-E94A-9BE5-88C45B754D4F}"/>
              </a:ext>
            </a:extLst>
          </p:cNvPr>
          <p:cNvSpPr txBox="1"/>
          <p:nvPr/>
        </p:nvSpPr>
        <p:spPr>
          <a:xfrm>
            <a:off x="7274185" y="3724285"/>
            <a:ext cx="1425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LOCATION</a:t>
            </a:r>
            <a:endParaRPr lang="en-US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997295-4492-1E4D-B346-6F8C9CF640EC}"/>
              </a:ext>
            </a:extLst>
          </p:cNvPr>
          <p:cNvSpPr txBox="1"/>
          <p:nvPr/>
        </p:nvSpPr>
        <p:spPr>
          <a:xfrm>
            <a:off x="9055742" y="3724285"/>
            <a:ext cx="744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TIME</a:t>
            </a:r>
            <a:endParaRPr lang="en-US" b="1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4700738-48D9-0847-8D91-A4A0CA28B9C7}"/>
              </a:ext>
            </a:extLst>
          </p:cNvPr>
          <p:cNvSpPr/>
          <p:nvPr/>
        </p:nvSpPr>
        <p:spPr>
          <a:xfrm flipV="1">
            <a:off x="8775700" y="4157461"/>
            <a:ext cx="1106424" cy="404306"/>
          </a:xfrm>
          <a:prstGeom prst="rect">
            <a:avLst/>
          </a:prstGeom>
          <a:solidFill>
            <a:srgbClr val="D883F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F426A68-D352-1342-A37E-4597AA3FF83C}"/>
              </a:ext>
            </a:extLst>
          </p:cNvPr>
          <p:cNvSpPr/>
          <p:nvPr/>
        </p:nvSpPr>
        <p:spPr>
          <a:xfrm flipV="1">
            <a:off x="6937948" y="4157461"/>
            <a:ext cx="1837751" cy="4043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4AF2869-700E-874D-983B-D384128B61A6}"/>
              </a:ext>
            </a:extLst>
          </p:cNvPr>
          <p:cNvSpPr/>
          <p:nvPr/>
        </p:nvSpPr>
        <p:spPr>
          <a:xfrm flipV="1">
            <a:off x="969964" y="4157461"/>
            <a:ext cx="2163887" cy="4043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D3E3B295-D425-A540-86BF-3796F4F04973}"/>
              </a:ext>
            </a:extLst>
          </p:cNvPr>
          <p:cNvSpPr txBox="1">
            <a:spLocks/>
          </p:cNvSpPr>
          <p:nvPr/>
        </p:nvSpPr>
        <p:spPr>
          <a:xfrm>
            <a:off x="443912" y="4187763"/>
            <a:ext cx="10065159" cy="40430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“Barack Obama is expected to speak at the White House Sept 20”</a:t>
            </a:r>
          </a:p>
        </p:txBody>
      </p:sp>
    </p:spTree>
    <p:extLst>
      <p:ext uri="{BB962C8B-B14F-4D97-AF65-F5344CB8AC3E}">
        <p14:creationId xmlns:p14="http://schemas.microsoft.com/office/powerpoint/2010/main" val="2178455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D5F5E4DC-90DA-954C-A6F7-8C9B692D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218" y="296666"/>
            <a:ext cx="5456238" cy="7493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Very brief history of NLP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AE20D59-0C8D-2642-B571-CEC46A7239E9}"/>
              </a:ext>
            </a:extLst>
          </p:cNvPr>
          <p:cNvSpPr txBox="1">
            <a:spLocks/>
          </p:cNvSpPr>
          <p:nvPr/>
        </p:nvSpPr>
        <p:spPr>
          <a:xfrm>
            <a:off x="659326" y="1133865"/>
            <a:ext cx="11302015" cy="5222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Avenir Medium" panose="02000503020000020003" pitchFamily="2" charset="0"/>
              </a:rPr>
              <a:t>1960s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: pattern-matching and rules (highly limiting)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Avenir Medium" panose="02000503020000020003" pitchFamily="2" charset="0"/>
              </a:rPr>
              <a:t>1970s &amp; 1980s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: linguistically rich, logic-driven systems; labor-intensive successes on a few, very specific tasks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Avenir Medium" panose="02000503020000020003" pitchFamily="2" charset="0"/>
              </a:rPr>
              <a:t>1990s &amp; 2000s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: statistical modelling takeover! ML becomes a central component; some systems are deployed for practical use (e.g., speech to text)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Avenir Medium" panose="02000503020000020003" pitchFamily="2" charset="0"/>
              </a:rPr>
              <a:t>2010s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: Deep Learning (neural nets) yields astronomical progress on nearly every NLP task; systems become fairly useful for consumers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Avenir Medium" panose="02000503020000020003" pitchFamily="2" charset="0"/>
              </a:rPr>
              <a:t>2020s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:  Generative LMs take over the world?</a:t>
            </a:r>
          </a:p>
        </p:txBody>
      </p:sp>
    </p:spTree>
    <p:extLst>
      <p:ext uri="{BB962C8B-B14F-4D97-AF65-F5344CB8AC3E}">
        <p14:creationId xmlns:p14="http://schemas.microsoft.com/office/powerpoint/2010/main" val="7155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7" y="219940"/>
            <a:ext cx="5543550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FEB 2019: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GPT-2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50C25-5AC3-A243-90FF-255068AA103E}"/>
              </a:ext>
            </a:extLst>
          </p:cNvPr>
          <p:cNvSpPr txBox="1"/>
          <p:nvPr/>
        </p:nvSpPr>
        <p:spPr>
          <a:xfrm>
            <a:off x="2022042" y="1107356"/>
            <a:ext cx="90152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Transformer Decoder LM (generative; </a:t>
            </a:r>
            <a:r>
              <a:rPr lang="en-US" sz="2000" dirty="0">
                <a:latin typeface="Avenir Book" panose="02000503020000020003" pitchFamily="2" charset="0"/>
              </a:rPr>
              <a:t>auto-regressive</a:t>
            </a:r>
            <a:r>
              <a:rPr lang="en-US" dirty="0">
                <a:latin typeface="Avenir Book" panose="02000503020000020003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Amazing ability for 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translation, question-answering, summarization</a:t>
            </a:r>
            <a:r>
              <a:rPr lang="en-US" dirty="0">
                <a:latin typeface="Avenir Book" panose="02000503020000020003" pitchFamily="2" charset="0"/>
              </a:rPr>
              <a:t>, </a:t>
            </a:r>
            <a:r>
              <a:rPr lang="en-US" dirty="0" err="1">
                <a:latin typeface="Avenir Book" panose="02000503020000020003" pitchFamily="2" charset="0"/>
              </a:rPr>
              <a:t>etc</a:t>
            </a: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First model that could generate text that kind of, almost, looked human-generated.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D24B0-62A8-264D-AD8B-680BACD01AFB}"/>
              </a:ext>
            </a:extLst>
          </p:cNvPr>
          <p:cNvSpPr txBox="1"/>
          <p:nvPr/>
        </p:nvSpPr>
        <p:spPr>
          <a:xfrm>
            <a:off x="421086" y="6268728"/>
            <a:ext cx="44054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  <a:hlinkClick r:id="rId3"/>
              </a:rPr>
              <a:t>Language Models are Unsupervised Multitask Learners (2019)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840C76-FAC0-BA42-8167-8EAC406FE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13" y="2482859"/>
            <a:ext cx="10120374" cy="2820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5212DF-AD41-F647-9F28-0B888C248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442" y="245864"/>
            <a:ext cx="11303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51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7" y="219940"/>
            <a:ext cx="5543550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JULY 2020: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GPT-3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D24B0-62A8-264D-AD8B-680BACD01AFB}"/>
              </a:ext>
            </a:extLst>
          </p:cNvPr>
          <p:cNvSpPr txBox="1"/>
          <p:nvPr/>
        </p:nvSpPr>
        <p:spPr>
          <a:xfrm>
            <a:off x="421086" y="6268728"/>
            <a:ext cx="44054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  <a:hlinkClick r:id="rId3"/>
              </a:rPr>
              <a:t>Language Models are Few-Shot Learners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D39BD-C585-3344-AF6E-3F507A387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194" y="312273"/>
            <a:ext cx="11176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D1D1B-F97E-B340-ACF8-F3E4079BF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86" y="1115310"/>
            <a:ext cx="5093594" cy="5153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3E66-8DD1-9D44-A460-BDF11A851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603" y="1115310"/>
            <a:ext cx="5098646" cy="320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F50C25-5AC3-A243-90FF-255068AA103E}"/>
              </a:ext>
            </a:extLst>
          </p:cNvPr>
          <p:cNvSpPr txBox="1"/>
          <p:nvPr/>
        </p:nvSpPr>
        <p:spPr>
          <a:xfrm>
            <a:off x="2422762" y="663080"/>
            <a:ext cx="772990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Transformer Decoder LM (generative; </a:t>
            </a:r>
            <a:r>
              <a:rPr lang="en-US" sz="2000" dirty="0">
                <a:latin typeface="Avenir Book" panose="02000503020000020003" pitchFamily="2" charset="0"/>
              </a:rPr>
              <a:t>auto-regressive</a:t>
            </a:r>
            <a:r>
              <a:rPr lang="en-US" dirty="0">
                <a:latin typeface="Avenir Book" panose="02000503020000020003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7153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7" y="219940"/>
            <a:ext cx="5543550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JULY 2020: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GPT-3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D24B0-62A8-264D-AD8B-680BACD01AFB}"/>
              </a:ext>
            </a:extLst>
          </p:cNvPr>
          <p:cNvSpPr txBox="1"/>
          <p:nvPr/>
        </p:nvSpPr>
        <p:spPr>
          <a:xfrm>
            <a:off x="421086" y="6268728"/>
            <a:ext cx="44054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  <a:hlinkClick r:id="rId3"/>
              </a:rPr>
              <a:t>Language Models are Few-Shot Learners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D39BD-C585-3344-AF6E-3F507A387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194" y="312273"/>
            <a:ext cx="1117600" cy="29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1265D8-617C-7148-A974-A1716D491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641" y="1379978"/>
            <a:ext cx="7496011" cy="46063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A4BF24-79DD-9448-B516-C5F27F1DB752}"/>
              </a:ext>
            </a:extLst>
          </p:cNvPr>
          <p:cNvSpPr txBox="1"/>
          <p:nvPr/>
        </p:nvSpPr>
        <p:spPr>
          <a:xfrm>
            <a:off x="2422762" y="663080"/>
            <a:ext cx="772990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Transformer Decoder LM (generative; </a:t>
            </a:r>
            <a:r>
              <a:rPr lang="en-US" sz="2000" dirty="0">
                <a:latin typeface="Avenir Book" panose="02000503020000020003" pitchFamily="2" charset="0"/>
              </a:rPr>
              <a:t>auto-regressive</a:t>
            </a:r>
            <a:r>
              <a:rPr lang="en-US" dirty="0">
                <a:latin typeface="Avenir Book" panose="02000503020000020003" pitchFamily="2" charset="0"/>
              </a:rPr>
              <a:t>). Same as GPT2</a:t>
            </a:r>
          </a:p>
        </p:txBody>
      </p:sp>
    </p:spTree>
    <p:extLst>
      <p:ext uri="{BB962C8B-B14F-4D97-AF65-F5344CB8AC3E}">
        <p14:creationId xmlns:p14="http://schemas.microsoft.com/office/powerpoint/2010/main" val="4092908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6" y="219940"/>
            <a:ext cx="10889749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JAN 2021: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In-Context Learning (Prompt Engineering)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1A679-DD3D-6048-B12D-3A19E34555B9}"/>
              </a:ext>
            </a:extLst>
          </p:cNvPr>
          <p:cNvSpPr txBox="1"/>
          <p:nvPr/>
        </p:nvSpPr>
        <p:spPr>
          <a:xfrm>
            <a:off x="254000" y="6361061"/>
            <a:ext cx="3893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  <a:hlinkClick r:id="rId3"/>
              </a:rPr>
              <a:t>What Makes Good In-Context Examples for GPT-3?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50C25-5AC3-A243-90FF-255068AA103E}"/>
              </a:ext>
            </a:extLst>
          </p:cNvPr>
          <p:cNvSpPr txBox="1"/>
          <p:nvPr/>
        </p:nvSpPr>
        <p:spPr>
          <a:xfrm>
            <a:off x="1692105" y="868783"/>
            <a:ext cx="9015224" cy="975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venir Book" panose="02000503020000020003" pitchFamily="2" charset="0"/>
              </a:rPr>
              <a:t>Issue</a:t>
            </a:r>
            <a:r>
              <a:rPr lang="en-US" sz="2000" dirty="0">
                <a:latin typeface="Avenir Book" panose="02000503020000020003" pitchFamily="2" charset="0"/>
              </a:rPr>
              <a:t>: When prompting Generative LMs, the prompt examples matter a lot</a:t>
            </a:r>
            <a:br>
              <a:rPr lang="en-US" sz="2000" dirty="0">
                <a:latin typeface="Avenir Book" panose="02000503020000020003" pitchFamily="2" charset="0"/>
              </a:rPr>
            </a:br>
            <a:r>
              <a:rPr lang="en-US" sz="2000" b="1" dirty="0">
                <a:latin typeface="Avenir Book" panose="02000503020000020003" pitchFamily="2" charset="0"/>
              </a:rPr>
              <a:t>Natural question</a:t>
            </a:r>
            <a:r>
              <a:rPr lang="en-US" sz="2000" dirty="0">
                <a:latin typeface="Avenir Book" panose="02000503020000020003" pitchFamily="2" charset="0"/>
              </a:rPr>
              <a:t>: how can we select useful examples for our prompt?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C531D-8421-E044-8881-EF352137D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347" y="2339047"/>
            <a:ext cx="8022210" cy="303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97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7" y="219940"/>
            <a:ext cx="8766928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FEB 2022: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Finetuned LMs are zero-shot learners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1A679-DD3D-6048-B12D-3A19E34555B9}"/>
              </a:ext>
            </a:extLst>
          </p:cNvPr>
          <p:cNvSpPr txBox="1"/>
          <p:nvPr/>
        </p:nvSpPr>
        <p:spPr>
          <a:xfrm>
            <a:off x="253999" y="6361061"/>
            <a:ext cx="47799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  <a:hlinkClick r:id="rId3"/>
              </a:rPr>
              <a:t>FINETUNED LANGUAGE MODELS ARE ZERO-SHOT LEARNERS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50C25-5AC3-A243-90FF-255068AA103E}"/>
              </a:ext>
            </a:extLst>
          </p:cNvPr>
          <p:cNvSpPr txBox="1"/>
          <p:nvPr/>
        </p:nvSpPr>
        <p:spPr>
          <a:xfrm>
            <a:off x="1720385" y="913460"/>
            <a:ext cx="9015224" cy="8874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F</a:t>
            </a:r>
            <a:r>
              <a:rPr lang="en-US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inetuning language models on a 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collection of tasks described via instructions</a:t>
            </a:r>
            <a:r>
              <a:rPr lang="en-US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(aka </a:t>
            </a:r>
            <a:r>
              <a:rPr lang="en-US" b="0" i="1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instruction tuning</a:t>
            </a:r>
            <a:r>
              <a:rPr lang="en-US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) is really useful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EFF84-8628-5C45-A25D-4D3657418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247" y="2196661"/>
            <a:ext cx="94615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00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7" y="219940"/>
            <a:ext cx="9209988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APRIL 2022: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PaLM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1A679-DD3D-6048-B12D-3A19E34555B9}"/>
              </a:ext>
            </a:extLst>
          </p:cNvPr>
          <p:cNvSpPr txBox="1"/>
          <p:nvPr/>
        </p:nvSpPr>
        <p:spPr>
          <a:xfrm>
            <a:off x="253999" y="6361061"/>
            <a:ext cx="3601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venir Book" panose="02000503020000020003" pitchFamily="2" charset="0"/>
                <a:hlinkClick r:id="rId3"/>
              </a:rPr>
              <a:t>PaLM</a:t>
            </a:r>
            <a:r>
              <a:rPr lang="en-US" sz="1200" dirty="0">
                <a:latin typeface="Avenir Book" panose="02000503020000020003" pitchFamily="2" charset="0"/>
                <a:hlinkClick r:id="rId3"/>
              </a:rPr>
              <a:t>: Scaling Language Modeling with Pathways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07216-3DC2-6B48-8863-C2CB6D724767}"/>
              </a:ext>
            </a:extLst>
          </p:cNvPr>
          <p:cNvSpPr txBox="1"/>
          <p:nvPr/>
        </p:nvSpPr>
        <p:spPr>
          <a:xfrm>
            <a:off x="2380261" y="999278"/>
            <a:ext cx="90152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540B param model a single general LM for many domains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4095533-FD8B-EC4F-ACDC-E3AB93A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1" y="1910020"/>
            <a:ext cx="10317824" cy="375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91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7" y="219940"/>
            <a:ext cx="9209988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APRIL 2022: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PaLM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1A679-DD3D-6048-B12D-3A19E34555B9}"/>
              </a:ext>
            </a:extLst>
          </p:cNvPr>
          <p:cNvSpPr txBox="1"/>
          <p:nvPr/>
        </p:nvSpPr>
        <p:spPr>
          <a:xfrm>
            <a:off x="253999" y="6361061"/>
            <a:ext cx="3601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venir Book" panose="02000503020000020003" pitchFamily="2" charset="0"/>
                <a:hlinkClick r:id="rId3"/>
              </a:rPr>
              <a:t>PaLM</a:t>
            </a:r>
            <a:r>
              <a:rPr lang="en-US" sz="1200" dirty="0">
                <a:latin typeface="Avenir Book" panose="02000503020000020003" pitchFamily="2" charset="0"/>
                <a:hlinkClick r:id="rId3"/>
              </a:rPr>
              <a:t>: Scaling Language Modeling with Pathways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50C25-5AC3-A243-90FF-255068AA103E}"/>
              </a:ext>
            </a:extLst>
          </p:cNvPr>
          <p:cNvSpPr txBox="1"/>
          <p:nvPr/>
        </p:nvSpPr>
        <p:spPr>
          <a:xfrm>
            <a:off x="2380261" y="2155796"/>
            <a:ext cx="375658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Explaining a joke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FA2CA-31EB-9347-9B5E-EA404B96E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2607001"/>
            <a:ext cx="7810500" cy="218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E07216-3DC2-6B48-8863-C2CB6D724767}"/>
              </a:ext>
            </a:extLst>
          </p:cNvPr>
          <p:cNvSpPr txBox="1"/>
          <p:nvPr/>
        </p:nvSpPr>
        <p:spPr>
          <a:xfrm>
            <a:off x="2380261" y="999278"/>
            <a:ext cx="90152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540B param model a single general LM for many domains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34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7" y="219940"/>
            <a:ext cx="8766928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JUNE 2022: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BIG-Bench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1A679-DD3D-6048-B12D-3A19E34555B9}"/>
              </a:ext>
            </a:extLst>
          </p:cNvPr>
          <p:cNvSpPr txBox="1"/>
          <p:nvPr/>
        </p:nvSpPr>
        <p:spPr>
          <a:xfrm>
            <a:off x="253999" y="6361061"/>
            <a:ext cx="67124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  <a:hlinkClick r:id="rId3"/>
              </a:rPr>
              <a:t>Beyond the Imitation Game: Quantifying and extrapolating the capabilities of language models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50C25-5AC3-A243-90FF-255068AA103E}"/>
              </a:ext>
            </a:extLst>
          </p:cNvPr>
          <p:cNvSpPr txBox="1"/>
          <p:nvPr/>
        </p:nvSpPr>
        <p:spPr>
          <a:xfrm>
            <a:off x="990873" y="2244851"/>
            <a:ext cx="3507563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venir Book" panose="02000503020000020003" pitchFamily="2" charset="0"/>
              </a:rPr>
              <a:t>204 tasks</a:t>
            </a:r>
            <a:r>
              <a:rPr lang="en-US" sz="2800" dirty="0">
                <a:solidFill>
                  <a:srgbClr val="000000"/>
                </a:solidFill>
                <a:latin typeface="Avenir Book" panose="02000503020000020003" pitchFamily="2" charset="0"/>
              </a:rPr>
              <a:t>, created by 442 authors from 132 institutions</a:t>
            </a:r>
            <a:endParaRPr lang="en-US" sz="2800" dirty="0">
              <a:latin typeface="Avenir Book" panose="02000503020000020003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C4903F8-86BA-BD4D-BC7C-E382E39677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37988" y="3276600"/>
            <a:ext cx="1610412" cy="161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EBDB8-1CD2-124A-8B97-40E296ECA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16876"/>
            <a:ext cx="5224021" cy="56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51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6A8B9A7F-A11B-A04D-BBBB-6D39015D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19202FF-5B20-8E48-95A0-1A4A116BDA01}"/>
              </a:ext>
            </a:extLst>
          </p:cNvPr>
          <p:cNvSpPr txBox="1">
            <a:spLocks/>
          </p:cNvSpPr>
          <p:nvPr/>
        </p:nvSpPr>
        <p:spPr>
          <a:xfrm>
            <a:off x="1408276" y="6490386"/>
            <a:ext cx="9399662" cy="367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FF0000"/>
                </a:solidFill>
                <a:latin typeface="Avenir Light" panose="020B0402020203020204" pitchFamily="34" charset="77"/>
              </a:rPr>
              <a:t>Slide adapted from or inspired by Chris Manning and Richard </a:t>
            </a:r>
            <a:r>
              <a:rPr lang="en-US" sz="1400" dirty="0" err="1">
                <a:solidFill>
                  <a:srgbClr val="FF0000"/>
                </a:solidFill>
                <a:latin typeface="Avenir Light" panose="020B0402020203020204" pitchFamily="34" charset="77"/>
              </a:rPr>
              <a:t>Socher</a:t>
            </a:r>
            <a:endParaRPr lang="en-US" sz="1400" dirty="0">
              <a:solidFill>
                <a:srgbClr val="FF0000"/>
              </a:solidFill>
              <a:latin typeface="Avenir Light" panose="020B0402020203020204" pitchFamily="34" charset="77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EF52897-6813-2148-BD4E-40D00A83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78" y="2239281"/>
            <a:ext cx="5973167" cy="381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coustic Signal Stock Illustrations – 912 Acoustic Signal Stock  Illustrations, Vectors &amp; Clipart - Dreamstime">
            <a:extLst>
              <a:ext uri="{FF2B5EF4-FFF2-40B4-BE49-F238E27FC236}">
                <a16:creationId xmlns:a16="http://schemas.microsoft.com/office/drawing/2014/main" id="{086DCB58-3A8B-514E-8061-BA3854CB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9" y="262972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955F28-1B56-B445-A70A-62E03BF1B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673" y="2807526"/>
            <a:ext cx="3060700" cy="267970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E0B995A-5C71-8D43-A6C0-D6032FA196E3}"/>
              </a:ext>
            </a:extLst>
          </p:cNvPr>
          <p:cNvSpPr txBox="1">
            <a:spLocks/>
          </p:cNvSpPr>
          <p:nvPr/>
        </p:nvSpPr>
        <p:spPr>
          <a:xfrm>
            <a:off x="505692" y="1108360"/>
            <a:ext cx="11457708" cy="1482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Language </a:t>
            </a: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symbols</a:t>
            </a:r>
            <a:r>
              <a:rPr lang="en-US" b="1" dirty="0">
                <a:latin typeface="Avenir Light" panose="020B0402020203020204" pitchFamily="34" charset="77"/>
              </a:rPr>
              <a:t> are encoded as continuous communication signals, and are invariant across different encodings (</a:t>
            </a: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same underlying concept, different surface forms</a:t>
            </a:r>
            <a:r>
              <a:rPr lang="en-US" b="1" dirty="0">
                <a:latin typeface="Avenir Light" panose="020B0402020203020204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3910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3A2A5-C869-3443-B995-8FE0C815D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76" y="1487490"/>
            <a:ext cx="7587717" cy="5150570"/>
          </a:xfrm>
          <a:prstGeom prst="rect">
            <a:avLst/>
          </a:prstGeom>
        </p:spPr>
      </p:pic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7" y="219940"/>
            <a:ext cx="8766928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OCT 2022: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Large LMs become magical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1A679-DD3D-6048-B12D-3A19E34555B9}"/>
              </a:ext>
            </a:extLst>
          </p:cNvPr>
          <p:cNvSpPr txBox="1"/>
          <p:nvPr/>
        </p:nvSpPr>
        <p:spPr>
          <a:xfrm>
            <a:off x="253999" y="6361061"/>
            <a:ext cx="47799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  <a:hlinkClick r:id="rId4"/>
              </a:rPr>
              <a:t>Emergent Abilities of Large Language Models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50C25-5AC3-A243-90FF-255068AA103E}"/>
              </a:ext>
            </a:extLst>
          </p:cNvPr>
          <p:cNvSpPr txBox="1"/>
          <p:nvPr/>
        </p:nvSpPr>
        <p:spPr>
          <a:xfrm>
            <a:off x="1720385" y="964756"/>
            <a:ext cx="90152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LLMs with 100 billion parameters exhibit emergent abilities!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56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7" y="219940"/>
            <a:ext cx="9209988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OCT 2022: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Chain-of-thought improves LMs’ reasoning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1A679-DD3D-6048-B12D-3A19E34555B9}"/>
              </a:ext>
            </a:extLst>
          </p:cNvPr>
          <p:cNvSpPr txBox="1"/>
          <p:nvPr/>
        </p:nvSpPr>
        <p:spPr>
          <a:xfrm>
            <a:off x="253999" y="6361061"/>
            <a:ext cx="6373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  <a:hlinkClick r:id="rId3"/>
              </a:rPr>
              <a:t>Chain-of-Thought Prompting Elicits Reasoning in Large Language Models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50C25-5AC3-A243-90FF-255068AA103E}"/>
              </a:ext>
            </a:extLst>
          </p:cNvPr>
          <p:cNvSpPr txBox="1"/>
          <p:nvPr/>
        </p:nvSpPr>
        <p:spPr>
          <a:xfrm>
            <a:off x="1720385" y="964756"/>
            <a:ext cx="90152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Guide LMs to do complicated tasks that require </a:t>
            </a:r>
            <a:r>
              <a:rPr lang="en-US" i="1" dirty="0">
                <a:solidFill>
                  <a:srgbClr val="000000"/>
                </a:solidFill>
                <a:latin typeface="Avenir Book" panose="02000503020000020003" pitchFamily="2" charset="0"/>
              </a:rPr>
              <a:t>some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reasoning!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B546BE-6AE8-5144-84C6-0E9CB2230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385" y="1737763"/>
            <a:ext cx="8123863" cy="44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54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7" y="219940"/>
            <a:ext cx="9209988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NOV 2022: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ChatGPT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6BABF-1A98-6240-B03F-F9AA78DAB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60" y="2078614"/>
            <a:ext cx="10050879" cy="34677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FCF0AF-BFF7-F54C-8CBE-257AC30ADB7B}"/>
              </a:ext>
            </a:extLst>
          </p:cNvPr>
          <p:cNvSpPr txBox="1"/>
          <p:nvPr/>
        </p:nvSpPr>
        <p:spPr>
          <a:xfrm>
            <a:off x="3346517" y="934408"/>
            <a:ext cx="610856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Yoon Kim (MIT) asked </a:t>
            </a:r>
            <a:r>
              <a:rPr lang="en-US" dirty="0" err="1">
                <a:latin typeface="Avenir Book" panose="02000503020000020003" pitchFamily="2" charset="0"/>
              </a:rPr>
              <a:t>ChatGPT</a:t>
            </a:r>
            <a:r>
              <a:rPr lang="en-US" dirty="0">
                <a:latin typeface="Avenir Book" panose="02000503020000020003" pitchFamily="2" charset="0"/>
              </a:rPr>
              <a:t> one of our NLP homework problems.</a:t>
            </a:r>
          </a:p>
        </p:txBody>
      </p:sp>
    </p:spTree>
    <p:extLst>
      <p:ext uri="{BB962C8B-B14F-4D97-AF65-F5344CB8AC3E}">
        <p14:creationId xmlns:p14="http://schemas.microsoft.com/office/powerpoint/2010/main" val="2443495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097" y="219940"/>
            <a:ext cx="9209988" cy="5508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NOV 2022: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ChatGPT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CF0AF-BFF7-F54C-8CBE-257AC30ADB7B}"/>
              </a:ext>
            </a:extLst>
          </p:cNvPr>
          <p:cNvSpPr txBox="1"/>
          <p:nvPr/>
        </p:nvSpPr>
        <p:spPr>
          <a:xfrm>
            <a:off x="3346517" y="934408"/>
            <a:ext cx="610856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Yoon Kim (MIT) asked </a:t>
            </a:r>
            <a:r>
              <a:rPr lang="en-US" dirty="0" err="1">
                <a:latin typeface="Avenir Book" panose="02000503020000020003" pitchFamily="2" charset="0"/>
              </a:rPr>
              <a:t>ChatGPT</a:t>
            </a:r>
            <a:r>
              <a:rPr lang="en-US" dirty="0">
                <a:latin typeface="Avenir Book" panose="02000503020000020003" pitchFamily="2" charset="0"/>
              </a:rPr>
              <a:t> one of our NLP homework problems.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9AFA2-F06B-0943-80CF-63D2CF664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258" y="1744345"/>
            <a:ext cx="9455085" cy="45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31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7071" y="287241"/>
            <a:ext cx="6061435" cy="5328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OUTSTANDING ISSUES IN NLP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ABDFC-2E45-9F43-B76E-98F9AF69C513}"/>
              </a:ext>
            </a:extLst>
          </p:cNvPr>
          <p:cNvSpPr txBox="1"/>
          <p:nvPr/>
        </p:nvSpPr>
        <p:spPr>
          <a:xfrm>
            <a:off x="1793173" y="2059463"/>
            <a:ext cx="9015224" cy="3380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Model efficiency (e.g., Mixture-of-Experts, quantization, </a:t>
            </a:r>
            <a:r>
              <a:rPr lang="en-US" dirty="0" err="1">
                <a:latin typeface="Avenir Book" panose="02000503020000020003" pitchFamily="2" charset="0"/>
              </a:rPr>
              <a:t>LoRA</a:t>
            </a:r>
            <a:r>
              <a:rPr lang="en-US" dirty="0">
                <a:latin typeface="Avenir Book" panose="02000503020000020003" pitchFamily="2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Developing models that outperform transformers (e.g., SSMs, Mamba)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Make models safe and robust?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How to minimize bias and align with human values (all humans?)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Interpretability and </a:t>
            </a:r>
            <a:r>
              <a:rPr lang="en-US" dirty="0" err="1">
                <a:latin typeface="Avenir Book" panose="02000503020000020003" pitchFamily="2" charset="0"/>
              </a:rPr>
              <a:t>explainability</a:t>
            </a: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Multi-modal (images, videos, text)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Multi-lingual (especially low-resource languages)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B29BE-FF1D-DE97-2716-5B050B847F9F}"/>
              </a:ext>
            </a:extLst>
          </p:cNvPr>
          <p:cNvSpPr txBox="1"/>
          <p:nvPr/>
        </p:nvSpPr>
        <p:spPr>
          <a:xfrm>
            <a:off x="1793173" y="1376712"/>
            <a:ext cx="1416102" cy="682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venir Book" panose="02000503020000020003" pitchFamily="2" charset="0"/>
              </a:rPr>
              <a:t>Areas</a:t>
            </a:r>
          </a:p>
        </p:txBody>
      </p:sp>
    </p:spTree>
    <p:extLst>
      <p:ext uri="{BB962C8B-B14F-4D97-AF65-F5344CB8AC3E}">
        <p14:creationId xmlns:p14="http://schemas.microsoft.com/office/powerpoint/2010/main" val="2394385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22965-418F-335B-89B0-F2B38A4D6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3B8E2C25-6098-9F53-089B-F0757560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79536-3B21-28CB-6CEF-4C30B0B5D1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7071" y="287241"/>
            <a:ext cx="6061435" cy="5328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OUTSTANDING ISSUES IN NLP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8CE734-968F-8014-061B-CE840A25143E}"/>
              </a:ext>
            </a:extLst>
          </p:cNvPr>
          <p:cNvSpPr txBox="1"/>
          <p:nvPr/>
        </p:nvSpPr>
        <p:spPr>
          <a:xfrm>
            <a:off x="1793172" y="2059463"/>
            <a:ext cx="9781511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RAG (retrieval-augmented generation)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Agents (LLMs with tailored specialties and can interact with other software/systems)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Conduct “research” for a user while providing citations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Customer service/support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Full-fledge software development (not just generating code that might work)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Tokenization (how to best process and representing your input data)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C4F909-C03D-159C-A6C4-4D7F3F3B3532}"/>
              </a:ext>
            </a:extLst>
          </p:cNvPr>
          <p:cNvSpPr txBox="1"/>
          <p:nvPr/>
        </p:nvSpPr>
        <p:spPr>
          <a:xfrm>
            <a:off x="1793172" y="1376712"/>
            <a:ext cx="7304529" cy="682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venir Book" panose="02000503020000020003" pitchFamily="2" charset="0"/>
              </a:rPr>
              <a:t>Hot Problems and Specific Approaches</a:t>
            </a:r>
          </a:p>
        </p:txBody>
      </p:sp>
    </p:spTree>
    <p:extLst>
      <p:ext uri="{BB962C8B-B14F-4D97-AF65-F5344CB8AC3E}">
        <p14:creationId xmlns:p14="http://schemas.microsoft.com/office/powerpoint/2010/main" val="4194092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D030DEC3-2256-6C46-8D29-36AD4800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D1F48E-5E9B-2143-B578-69E425353546}"/>
              </a:ext>
            </a:extLst>
          </p:cNvPr>
          <p:cNvSpPr txBox="1">
            <a:spLocks/>
          </p:cNvSpPr>
          <p:nvPr/>
        </p:nvSpPr>
        <p:spPr>
          <a:xfrm>
            <a:off x="808529" y="1245075"/>
            <a:ext cx="10151914" cy="5155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“Red tape holds up new bridges”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“Hospitals are sued by 7 foot doctors”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“Local high school dropouts cut in half”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“Tesla crashed today”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“Obama announced that he will run again”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“Kipchoge announced that he will run again”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“She made him duck”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“Will you visit the bank across from the river bank? You can bank on it”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“Yes” vs “Yes.” vs “YES” vs “YES!” vs “YAS” vs “Yea”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E1FF86-02AB-9D4C-894E-A4E5D12279CB}"/>
              </a:ext>
            </a:extLst>
          </p:cNvPr>
          <p:cNvSpPr txBox="1">
            <a:spLocks/>
          </p:cNvSpPr>
          <p:nvPr/>
        </p:nvSpPr>
        <p:spPr>
          <a:xfrm>
            <a:off x="292230" y="258960"/>
            <a:ext cx="3563938" cy="749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C00000"/>
                </a:solidFill>
              </a:rPr>
              <a:t>Language is funny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65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CAE20D59-0C8D-2642-B571-CEC46A7239E9}"/>
              </a:ext>
            </a:extLst>
          </p:cNvPr>
          <p:cNvSpPr txBox="1">
            <a:spLocks/>
          </p:cNvSpPr>
          <p:nvPr/>
        </p:nvSpPr>
        <p:spPr>
          <a:xfrm>
            <a:off x="659326" y="1133865"/>
            <a:ext cx="11302015" cy="5496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“Maria likes May”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“Maria likes May and Joe”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“Maria likes May and June”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“May likes Maria”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“Maria hit May, then she [fell/ran]”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“Maria and Anqi bullied May, so they got in trouble”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“Maria and Anqi convinced May to prank the teacher, so they got in trouble”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“May may like May, but she really likes June.”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Avenir Medium" panose="02000503020000020003" pitchFamily="2" charset="0"/>
            </a:endParaRP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37B0793-0808-1948-8319-D3B9A7718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ABC5B2-DA5C-E546-B581-7D515E835CD5}"/>
              </a:ext>
            </a:extLst>
          </p:cNvPr>
          <p:cNvSpPr txBox="1">
            <a:spLocks/>
          </p:cNvSpPr>
          <p:nvPr/>
        </p:nvSpPr>
        <p:spPr>
          <a:xfrm>
            <a:off x="292230" y="258960"/>
            <a:ext cx="3563938" cy="749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C00000"/>
                </a:solidFill>
              </a:rPr>
              <a:t>Language is funny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33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37B0793-0808-1948-8319-D3B9A7718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3921-67AB-D84C-A73D-BD825F2BF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230" y="258960"/>
            <a:ext cx="3563938" cy="7493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Language is funny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9171C0-588E-F04D-80D0-A058F015C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87" y="1713770"/>
            <a:ext cx="5398625" cy="292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41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37B0793-0808-1948-8319-D3B9A7718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898E7-C3BE-4F4A-9DE4-A3AF650FA152}"/>
              </a:ext>
            </a:extLst>
          </p:cNvPr>
          <p:cNvSpPr txBox="1"/>
          <p:nvPr/>
        </p:nvSpPr>
        <p:spPr>
          <a:xfrm>
            <a:off x="3878825" y="1082906"/>
            <a:ext cx="7123471" cy="5207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Natural language is:</a:t>
            </a:r>
            <a:endParaRPr lang="en-US" sz="2800" b="0" dirty="0">
              <a:effectLst/>
              <a:latin typeface="Avenir Book" panose="02000503020000020003" pitchFamily="2" charset="0"/>
            </a:endParaRPr>
          </a:p>
          <a:p>
            <a:pPr marL="457200" indent="-4572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Ambiguous</a:t>
            </a:r>
          </a:p>
          <a:p>
            <a:pPr marL="457200" indent="-4572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Noisy</a:t>
            </a:r>
          </a:p>
          <a:p>
            <a:pPr marL="457200" indent="-4572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Subtle</a:t>
            </a:r>
          </a:p>
          <a:p>
            <a:pPr marL="457200" indent="-4572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Grounded</a:t>
            </a:r>
          </a:p>
          <a:p>
            <a:pPr marL="457200" indent="-4572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Diverse</a:t>
            </a:r>
          </a:p>
          <a:p>
            <a:pPr marL="457200" indent="-4572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High-dimensional</a:t>
            </a:r>
          </a:p>
          <a:p>
            <a:pPr marL="457200" indent="-4572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Beautiful!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82D61B-1384-6F44-95CE-A7FCDD7DD42F}"/>
              </a:ext>
            </a:extLst>
          </p:cNvPr>
          <p:cNvSpPr txBox="1">
            <a:spLocks/>
          </p:cNvSpPr>
          <p:nvPr/>
        </p:nvSpPr>
        <p:spPr>
          <a:xfrm>
            <a:off x="292230" y="258960"/>
            <a:ext cx="3563938" cy="749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C00000"/>
                </a:solidFill>
              </a:rPr>
              <a:t>Language is funny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20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AFDB7FFE-04C2-5F45-9F03-E4124195C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E361A6-F023-984A-91F0-FEA916519542}"/>
              </a:ext>
            </a:extLst>
          </p:cNvPr>
          <p:cNvSpPr txBox="1">
            <a:spLocks/>
          </p:cNvSpPr>
          <p:nvPr/>
        </p:nvSpPr>
        <p:spPr>
          <a:xfrm>
            <a:off x="1157290" y="6066620"/>
            <a:ext cx="1557587" cy="579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highlight>
                  <a:srgbClr val="FFFF00"/>
                </a:highlight>
                <a:latin typeface="Avenir Light" panose="020B0402020203020204" pitchFamily="34" charset="77"/>
              </a:rPr>
              <a:t>speech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ACC6E37-3159-6845-96F2-F609187843C9}"/>
              </a:ext>
            </a:extLst>
          </p:cNvPr>
          <p:cNvSpPr txBox="1">
            <a:spLocks/>
          </p:cNvSpPr>
          <p:nvPr/>
        </p:nvSpPr>
        <p:spPr>
          <a:xfrm>
            <a:off x="6096000" y="5721968"/>
            <a:ext cx="1557587" cy="579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highlight>
                  <a:srgbClr val="FFFF00"/>
                </a:highlight>
                <a:latin typeface="Avenir Light" panose="020B0402020203020204" pitchFamily="34" charset="77"/>
              </a:rPr>
              <a:t>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27FC9F-E0D2-4644-A289-03DE8FBBDE26}"/>
              </a:ext>
            </a:extLst>
          </p:cNvPr>
          <p:cNvSpPr txBox="1">
            <a:spLocks/>
          </p:cNvSpPr>
          <p:nvPr/>
        </p:nvSpPr>
        <p:spPr>
          <a:xfrm>
            <a:off x="953951" y="5436042"/>
            <a:ext cx="1964264" cy="579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phonetics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170A6D1-F41A-524B-9D05-3F5CB31D1638}"/>
              </a:ext>
            </a:extLst>
          </p:cNvPr>
          <p:cNvSpPr txBox="1">
            <a:spLocks/>
          </p:cNvSpPr>
          <p:nvPr/>
        </p:nvSpPr>
        <p:spPr>
          <a:xfrm>
            <a:off x="953951" y="4654962"/>
            <a:ext cx="2350899" cy="481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phonology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DABEEA0-94B7-3A4E-AD29-4FF59506C4D1}"/>
              </a:ext>
            </a:extLst>
          </p:cNvPr>
          <p:cNvSpPr txBox="1">
            <a:spLocks/>
          </p:cNvSpPr>
          <p:nvPr/>
        </p:nvSpPr>
        <p:spPr>
          <a:xfrm>
            <a:off x="5527963" y="4654961"/>
            <a:ext cx="2350908" cy="579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orthography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D00B48-BB95-E74A-A58C-36E4CCC59034}"/>
              </a:ext>
            </a:extLst>
          </p:cNvPr>
          <p:cNvCxnSpPr>
            <a:cxnSpLocks/>
          </p:cNvCxnSpPr>
          <p:nvPr/>
        </p:nvCxnSpPr>
        <p:spPr>
          <a:xfrm flipH="1" flipV="1">
            <a:off x="5563465" y="4357781"/>
            <a:ext cx="1031299" cy="289728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6CBB22-336C-4B4E-99DB-F6F1862D6E5D}"/>
              </a:ext>
            </a:extLst>
          </p:cNvPr>
          <p:cNvCxnSpPr>
            <a:cxnSpLocks/>
          </p:cNvCxnSpPr>
          <p:nvPr/>
        </p:nvCxnSpPr>
        <p:spPr>
          <a:xfrm flipH="1">
            <a:off x="2330932" y="4351827"/>
            <a:ext cx="819558" cy="34408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32905FA-1842-F64D-BB92-DB264395CEDF}"/>
              </a:ext>
            </a:extLst>
          </p:cNvPr>
          <p:cNvCxnSpPr>
            <a:cxnSpLocks/>
          </p:cNvCxnSpPr>
          <p:nvPr/>
        </p:nvCxnSpPr>
        <p:spPr>
          <a:xfrm flipV="1">
            <a:off x="6874793" y="5241870"/>
            <a:ext cx="0" cy="507808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D3A48D-C4A3-E549-93F9-E7027AB5459A}"/>
              </a:ext>
            </a:extLst>
          </p:cNvPr>
          <p:cNvSpPr txBox="1">
            <a:spLocks/>
          </p:cNvSpPr>
          <p:nvPr/>
        </p:nvSpPr>
        <p:spPr>
          <a:xfrm>
            <a:off x="2968794" y="1055801"/>
            <a:ext cx="2771594" cy="3201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Discourse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Pragmatics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Semantics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Syntax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Lexemes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latin typeface="Avenir Light" panose="020B0402020203020204" pitchFamily="34" charset="77"/>
              </a:rPr>
              <a:t>Morphology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b="1" dirty="0">
              <a:latin typeface="Avenir Light" panose="020B0402020203020204" pitchFamily="34" charset="77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CEE03E-A79E-B64C-B87F-DA4CE4D2ECC8}"/>
              </a:ext>
            </a:extLst>
          </p:cNvPr>
          <p:cNvCxnSpPr>
            <a:cxnSpLocks/>
          </p:cNvCxnSpPr>
          <p:nvPr/>
        </p:nvCxnSpPr>
        <p:spPr>
          <a:xfrm flipV="1">
            <a:off x="1936083" y="5209847"/>
            <a:ext cx="0" cy="387969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49EF4B-F834-6646-B439-9C7F9D770F31}"/>
              </a:ext>
            </a:extLst>
          </p:cNvPr>
          <p:cNvCxnSpPr>
            <a:cxnSpLocks/>
          </p:cNvCxnSpPr>
          <p:nvPr/>
        </p:nvCxnSpPr>
        <p:spPr>
          <a:xfrm flipV="1">
            <a:off x="1918675" y="5889137"/>
            <a:ext cx="0" cy="28592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Meek Mill's Conviction Overturned: What Happens Next?">
            <a:extLst>
              <a:ext uri="{FF2B5EF4-FFF2-40B4-BE49-F238E27FC236}">
                <a16:creationId xmlns:a16="http://schemas.microsoft.com/office/drawing/2014/main" id="{4B53A0B8-158C-4048-8A74-3225A41C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706" y="4167842"/>
            <a:ext cx="2152530" cy="21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C5E4780-4638-9E41-90CB-EB2FEC203BD4}"/>
              </a:ext>
            </a:extLst>
          </p:cNvPr>
          <p:cNvSpPr/>
          <p:nvPr/>
        </p:nvSpPr>
        <p:spPr>
          <a:xfrm>
            <a:off x="9695376" y="3769879"/>
            <a:ext cx="262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*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17015BF-63D5-FD44-8C0E-BFE90CB418DD}"/>
              </a:ext>
            </a:extLst>
          </p:cNvPr>
          <p:cNvSpPr txBox="1">
            <a:spLocks/>
          </p:cNvSpPr>
          <p:nvPr/>
        </p:nvSpPr>
        <p:spPr>
          <a:xfrm>
            <a:off x="6627217" y="380286"/>
            <a:ext cx="5278395" cy="2999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Many ways to express the </a:t>
            </a: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same meaning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Infinite meanings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can be expressed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Languages widely differ in these complex interactions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D5A869A-D503-3B43-BB50-435DD6E621BD}"/>
              </a:ext>
            </a:extLst>
          </p:cNvPr>
          <p:cNvSpPr txBox="1">
            <a:spLocks/>
          </p:cNvSpPr>
          <p:nvPr/>
        </p:nvSpPr>
        <p:spPr>
          <a:xfrm>
            <a:off x="284150" y="211923"/>
            <a:ext cx="5456238" cy="7493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b="1">
                <a:latin typeface="Avenir Light" panose="020B0402020203020204" pitchFamily="34" charset="77"/>
              </a:rPr>
              <a:t>Multiple levels</a:t>
            </a:r>
            <a:r>
              <a:rPr lang="en-US" b="1">
                <a:solidFill>
                  <a:srgbClr val="C00000"/>
                </a:solidFill>
                <a:latin typeface="Avenir Light" panose="020B0402020203020204" pitchFamily="34" charset="77"/>
              </a:rPr>
              <a:t>*</a:t>
            </a:r>
            <a:r>
              <a:rPr lang="en-US" b="1">
                <a:latin typeface="Avenir Light" panose="020B0402020203020204" pitchFamily="34" charset="77"/>
              </a:rPr>
              <a:t> to a single word</a:t>
            </a:r>
            <a:br>
              <a:rPr lang="en-US" b="1">
                <a:latin typeface="Avenir Light" panose="020B0402020203020204" pitchFamily="34" charset="77"/>
              </a:rPr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54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567F9D-8E37-2F41-B147-50FEAE92DA1F}"/>
              </a:ext>
            </a:extLst>
          </p:cNvPr>
          <p:cNvSpPr/>
          <p:nvPr/>
        </p:nvSpPr>
        <p:spPr>
          <a:xfrm>
            <a:off x="2650360" y="710377"/>
            <a:ext cx="6125339" cy="772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492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B45803-D59B-5F41-B6B8-913CD8B6BB78}"/>
              </a:ext>
            </a:extLst>
          </p:cNvPr>
          <p:cNvSpPr txBox="1">
            <a:spLocks/>
          </p:cNvSpPr>
          <p:nvPr/>
        </p:nvSpPr>
        <p:spPr>
          <a:xfrm>
            <a:off x="1077684" y="1485373"/>
            <a:ext cx="5776827" cy="436947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Morphology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Word Segmentation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Part-of-Speech Tagging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Parsing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	Constituency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	Dependency</a:t>
            </a: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37B16A-5FB7-AD42-A645-236DA9802D25}"/>
              </a:ext>
            </a:extLst>
          </p:cNvPr>
          <p:cNvSpPr txBox="1">
            <a:spLocks/>
          </p:cNvSpPr>
          <p:nvPr/>
        </p:nvSpPr>
        <p:spPr>
          <a:xfrm>
            <a:off x="1077685" y="955228"/>
            <a:ext cx="2427204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Syntax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54A67D-EFD0-A848-B496-640B80FF7045}"/>
              </a:ext>
            </a:extLst>
          </p:cNvPr>
          <p:cNvSpPr txBox="1">
            <a:spLocks/>
          </p:cNvSpPr>
          <p:nvPr/>
        </p:nvSpPr>
        <p:spPr>
          <a:xfrm>
            <a:off x="6187406" y="1498426"/>
            <a:ext cx="5776827" cy="51078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Sentiment Analysis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Topic Modelling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Named Entity Recognition (NER)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Relation Extraction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Word Sense Disambiguation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Natural Language Understanding (NLU)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Natural Language Generation (NLG)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Machine Translation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Entailment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Question Answering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Language Modelling</a:t>
            </a: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6C0117-6DFA-F441-8A8A-2B71631E76AD}"/>
              </a:ext>
            </a:extLst>
          </p:cNvPr>
          <p:cNvSpPr txBox="1">
            <a:spLocks/>
          </p:cNvSpPr>
          <p:nvPr/>
        </p:nvSpPr>
        <p:spPr>
          <a:xfrm>
            <a:off x="6183396" y="955228"/>
            <a:ext cx="2427204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Semantics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B3B341-26CD-A845-8681-62DC5FF16EDD}"/>
              </a:ext>
            </a:extLst>
          </p:cNvPr>
          <p:cNvSpPr txBox="1">
            <a:spLocks/>
          </p:cNvSpPr>
          <p:nvPr/>
        </p:nvSpPr>
        <p:spPr>
          <a:xfrm>
            <a:off x="1077685" y="4606565"/>
            <a:ext cx="2427204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Discourse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7AE3B53-565E-9C40-A5E4-9B8373D67910}"/>
              </a:ext>
            </a:extLst>
          </p:cNvPr>
          <p:cNvSpPr txBox="1">
            <a:spLocks/>
          </p:cNvSpPr>
          <p:nvPr/>
        </p:nvSpPr>
        <p:spPr>
          <a:xfrm>
            <a:off x="1077684" y="5136710"/>
            <a:ext cx="5776827" cy="115346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Summarization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Coreference Resolution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7D43ED-C952-184D-9D03-78958EFEBD4F}"/>
              </a:ext>
            </a:extLst>
          </p:cNvPr>
          <p:cNvSpPr txBox="1">
            <a:spLocks/>
          </p:cNvSpPr>
          <p:nvPr/>
        </p:nvSpPr>
        <p:spPr>
          <a:xfrm>
            <a:off x="2650361" y="236931"/>
            <a:ext cx="7097485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Common NLP Tasks (aka problems)</a:t>
            </a: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51F7365B-E98D-E341-BFF9-8A54618B6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2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0AEF1AF-3CE8-B94A-8E8A-94CA67E7EC79}"/>
              </a:ext>
            </a:extLst>
          </p:cNvPr>
          <p:cNvSpPr txBox="1">
            <a:spLocks/>
          </p:cNvSpPr>
          <p:nvPr/>
        </p:nvSpPr>
        <p:spPr>
          <a:xfrm>
            <a:off x="1077684" y="1485373"/>
            <a:ext cx="5776827" cy="436947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Morphology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Word Segmentation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Part-of-Speech Tagging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Parsing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	Constituency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	Dependency</a:t>
            </a: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F97C330-ABA4-024A-8B1F-6AC881F8E961}"/>
              </a:ext>
            </a:extLst>
          </p:cNvPr>
          <p:cNvSpPr txBox="1">
            <a:spLocks/>
          </p:cNvSpPr>
          <p:nvPr/>
        </p:nvSpPr>
        <p:spPr>
          <a:xfrm>
            <a:off x="1077685" y="955228"/>
            <a:ext cx="2427204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Syntax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CF87A89-0DC6-4E4D-BEA4-D2CC51868C51}"/>
              </a:ext>
            </a:extLst>
          </p:cNvPr>
          <p:cNvSpPr txBox="1">
            <a:spLocks/>
          </p:cNvSpPr>
          <p:nvPr/>
        </p:nvSpPr>
        <p:spPr>
          <a:xfrm>
            <a:off x="6187406" y="1498426"/>
            <a:ext cx="5776827" cy="51078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Sentiment Analysis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Topic Modelling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Named Entity Recognition (NER)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Relation Extraction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Word Sense Disambiguation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Natural Language Understanding (NLU)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Natural Language Generation (NLG)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Machine Translation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Entailment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Question Answering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Language Modelling</a:t>
            </a: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spcBef>
                <a:spcPts val="1200"/>
              </a:spcBef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3B834B1-476D-4B4F-A163-1005E41332B7}"/>
              </a:ext>
            </a:extLst>
          </p:cNvPr>
          <p:cNvSpPr txBox="1">
            <a:spLocks/>
          </p:cNvSpPr>
          <p:nvPr/>
        </p:nvSpPr>
        <p:spPr>
          <a:xfrm>
            <a:off x="6183396" y="955228"/>
            <a:ext cx="2427204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Semantics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47EE01A-F7B7-A14B-87F6-870F9C28B9FD}"/>
              </a:ext>
            </a:extLst>
          </p:cNvPr>
          <p:cNvSpPr txBox="1">
            <a:spLocks/>
          </p:cNvSpPr>
          <p:nvPr/>
        </p:nvSpPr>
        <p:spPr>
          <a:xfrm>
            <a:off x="1077685" y="4606565"/>
            <a:ext cx="2427204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Discourse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FA54BAA-A870-9542-8669-9A75DC2DEBA1}"/>
              </a:ext>
            </a:extLst>
          </p:cNvPr>
          <p:cNvSpPr txBox="1">
            <a:spLocks/>
          </p:cNvSpPr>
          <p:nvPr/>
        </p:nvSpPr>
        <p:spPr>
          <a:xfrm>
            <a:off x="1077684" y="5136710"/>
            <a:ext cx="5776827" cy="115346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Summarization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ym typeface="Wingdings" pitchFamily="2" charset="2"/>
              </a:rPr>
              <a:t>Coreference Resolution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EA7D142-E25E-A342-BC70-EBB6254BB8BB}"/>
              </a:ext>
            </a:extLst>
          </p:cNvPr>
          <p:cNvSpPr txBox="1">
            <a:spLocks/>
          </p:cNvSpPr>
          <p:nvPr/>
        </p:nvSpPr>
        <p:spPr>
          <a:xfrm>
            <a:off x="2650361" y="236931"/>
            <a:ext cx="7097485" cy="5506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Common NLP Tasks (aka problems)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8506EC-2967-8A45-BFEB-B4A79792CB8E}"/>
              </a:ext>
            </a:extLst>
          </p:cNvPr>
          <p:cNvSpPr/>
          <p:nvPr/>
        </p:nvSpPr>
        <p:spPr>
          <a:xfrm>
            <a:off x="6095999" y="4214191"/>
            <a:ext cx="5018315" cy="2251919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565E1D-9FA8-2A4C-A71E-E41FBB805E04}"/>
              </a:ext>
            </a:extLst>
          </p:cNvPr>
          <p:cNvSpPr/>
          <p:nvPr/>
        </p:nvSpPr>
        <p:spPr>
          <a:xfrm>
            <a:off x="830704" y="763227"/>
            <a:ext cx="3124200" cy="5593123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9444E9-204B-6945-82DF-C7B2627659F0}"/>
              </a:ext>
            </a:extLst>
          </p:cNvPr>
          <p:cNvSpPr/>
          <p:nvPr/>
        </p:nvSpPr>
        <p:spPr>
          <a:xfrm>
            <a:off x="6114533" y="787595"/>
            <a:ext cx="5018315" cy="2940307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ular Callout 9">
            <a:extLst>
              <a:ext uri="{FF2B5EF4-FFF2-40B4-BE49-F238E27FC236}">
                <a16:creationId xmlns:a16="http://schemas.microsoft.com/office/drawing/2014/main" id="{0E356FEA-F1A5-3444-83A6-AA3B33879B03}"/>
              </a:ext>
            </a:extLst>
          </p:cNvPr>
          <p:cNvSpPr/>
          <p:nvPr/>
        </p:nvSpPr>
        <p:spPr>
          <a:xfrm>
            <a:off x="2508967" y="1273884"/>
            <a:ext cx="7042538" cy="2510010"/>
          </a:xfrm>
          <a:custGeom>
            <a:avLst/>
            <a:gdLst>
              <a:gd name="connsiteX0" fmla="*/ 0 w 3327399"/>
              <a:gd name="connsiteY0" fmla="*/ 0 h 5930349"/>
              <a:gd name="connsiteX1" fmla="*/ 554567 w 3327399"/>
              <a:gd name="connsiteY1" fmla="*/ 0 h 5930349"/>
              <a:gd name="connsiteX2" fmla="*/ 554567 w 3327399"/>
              <a:gd name="connsiteY2" fmla="*/ 0 h 5930349"/>
              <a:gd name="connsiteX3" fmla="*/ 1386416 w 3327399"/>
              <a:gd name="connsiteY3" fmla="*/ 0 h 5930349"/>
              <a:gd name="connsiteX4" fmla="*/ 3327399 w 3327399"/>
              <a:gd name="connsiteY4" fmla="*/ 0 h 5930349"/>
              <a:gd name="connsiteX5" fmla="*/ 3327399 w 3327399"/>
              <a:gd name="connsiteY5" fmla="*/ 3459370 h 5930349"/>
              <a:gd name="connsiteX6" fmla="*/ 3327399 w 3327399"/>
              <a:gd name="connsiteY6" fmla="*/ 3459370 h 5930349"/>
              <a:gd name="connsiteX7" fmla="*/ 3327399 w 3327399"/>
              <a:gd name="connsiteY7" fmla="*/ 4941958 h 5930349"/>
              <a:gd name="connsiteX8" fmla="*/ 3327399 w 3327399"/>
              <a:gd name="connsiteY8" fmla="*/ 5930349 h 5930349"/>
              <a:gd name="connsiteX9" fmla="*/ 1386416 w 3327399"/>
              <a:gd name="connsiteY9" fmla="*/ 5930349 h 5930349"/>
              <a:gd name="connsiteX10" fmla="*/ 325553 w 3327399"/>
              <a:gd name="connsiteY10" fmla="*/ 6612636 h 5930349"/>
              <a:gd name="connsiteX11" fmla="*/ 554567 w 3327399"/>
              <a:gd name="connsiteY11" fmla="*/ 5930349 h 5930349"/>
              <a:gd name="connsiteX12" fmla="*/ 0 w 3327399"/>
              <a:gd name="connsiteY12" fmla="*/ 5930349 h 5930349"/>
              <a:gd name="connsiteX13" fmla="*/ 0 w 3327399"/>
              <a:gd name="connsiteY13" fmla="*/ 4941958 h 5930349"/>
              <a:gd name="connsiteX14" fmla="*/ 0 w 3327399"/>
              <a:gd name="connsiteY14" fmla="*/ 3459370 h 5930349"/>
              <a:gd name="connsiteX15" fmla="*/ 0 w 3327399"/>
              <a:gd name="connsiteY15" fmla="*/ 3459370 h 5930349"/>
              <a:gd name="connsiteX16" fmla="*/ 0 w 3327399"/>
              <a:gd name="connsiteY16" fmla="*/ 0 h 5930349"/>
              <a:gd name="connsiteX0" fmla="*/ 0 w 3327399"/>
              <a:gd name="connsiteY0" fmla="*/ 0 h 6612636"/>
              <a:gd name="connsiteX1" fmla="*/ 554567 w 3327399"/>
              <a:gd name="connsiteY1" fmla="*/ 0 h 6612636"/>
              <a:gd name="connsiteX2" fmla="*/ 554567 w 3327399"/>
              <a:gd name="connsiteY2" fmla="*/ 0 h 6612636"/>
              <a:gd name="connsiteX3" fmla="*/ 1386416 w 3327399"/>
              <a:gd name="connsiteY3" fmla="*/ 0 h 6612636"/>
              <a:gd name="connsiteX4" fmla="*/ 3327399 w 3327399"/>
              <a:gd name="connsiteY4" fmla="*/ 0 h 6612636"/>
              <a:gd name="connsiteX5" fmla="*/ 3327399 w 3327399"/>
              <a:gd name="connsiteY5" fmla="*/ 3459370 h 6612636"/>
              <a:gd name="connsiteX6" fmla="*/ 3327399 w 3327399"/>
              <a:gd name="connsiteY6" fmla="*/ 3459370 h 6612636"/>
              <a:gd name="connsiteX7" fmla="*/ 3327399 w 3327399"/>
              <a:gd name="connsiteY7" fmla="*/ 4941958 h 6612636"/>
              <a:gd name="connsiteX8" fmla="*/ 3327399 w 3327399"/>
              <a:gd name="connsiteY8" fmla="*/ 5930349 h 6612636"/>
              <a:gd name="connsiteX9" fmla="*/ 1386416 w 3327399"/>
              <a:gd name="connsiteY9" fmla="*/ 5930349 h 6612636"/>
              <a:gd name="connsiteX10" fmla="*/ 325553 w 3327399"/>
              <a:gd name="connsiteY10" fmla="*/ 6612636 h 6612636"/>
              <a:gd name="connsiteX11" fmla="*/ 227995 w 3327399"/>
              <a:gd name="connsiteY11" fmla="*/ 5930349 h 6612636"/>
              <a:gd name="connsiteX12" fmla="*/ 0 w 3327399"/>
              <a:gd name="connsiteY12" fmla="*/ 5930349 h 6612636"/>
              <a:gd name="connsiteX13" fmla="*/ 0 w 3327399"/>
              <a:gd name="connsiteY13" fmla="*/ 4941958 h 6612636"/>
              <a:gd name="connsiteX14" fmla="*/ 0 w 3327399"/>
              <a:gd name="connsiteY14" fmla="*/ 3459370 h 6612636"/>
              <a:gd name="connsiteX15" fmla="*/ 0 w 3327399"/>
              <a:gd name="connsiteY15" fmla="*/ 3459370 h 6612636"/>
              <a:gd name="connsiteX16" fmla="*/ 0 w 3327399"/>
              <a:gd name="connsiteY16" fmla="*/ 0 h 6612636"/>
              <a:gd name="connsiteX0" fmla="*/ 0 w 3327399"/>
              <a:gd name="connsiteY0" fmla="*/ 0 h 6612636"/>
              <a:gd name="connsiteX1" fmla="*/ 554567 w 3327399"/>
              <a:gd name="connsiteY1" fmla="*/ 0 h 6612636"/>
              <a:gd name="connsiteX2" fmla="*/ 554567 w 3327399"/>
              <a:gd name="connsiteY2" fmla="*/ 0 h 6612636"/>
              <a:gd name="connsiteX3" fmla="*/ 1386416 w 3327399"/>
              <a:gd name="connsiteY3" fmla="*/ 0 h 6612636"/>
              <a:gd name="connsiteX4" fmla="*/ 3327399 w 3327399"/>
              <a:gd name="connsiteY4" fmla="*/ 0 h 6612636"/>
              <a:gd name="connsiteX5" fmla="*/ 3327399 w 3327399"/>
              <a:gd name="connsiteY5" fmla="*/ 3459370 h 6612636"/>
              <a:gd name="connsiteX6" fmla="*/ 3327399 w 3327399"/>
              <a:gd name="connsiteY6" fmla="*/ 3459370 h 6612636"/>
              <a:gd name="connsiteX7" fmla="*/ 3327399 w 3327399"/>
              <a:gd name="connsiteY7" fmla="*/ 4941958 h 6612636"/>
              <a:gd name="connsiteX8" fmla="*/ 3327399 w 3327399"/>
              <a:gd name="connsiteY8" fmla="*/ 5930349 h 6612636"/>
              <a:gd name="connsiteX9" fmla="*/ 667959 w 3327399"/>
              <a:gd name="connsiteY9" fmla="*/ 5930349 h 6612636"/>
              <a:gd name="connsiteX10" fmla="*/ 325553 w 3327399"/>
              <a:gd name="connsiteY10" fmla="*/ 6612636 h 6612636"/>
              <a:gd name="connsiteX11" fmla="*/ 227995 w 3327399"/>
              <a:gd name="connsiteY11" fmla="*/ 5930349 h 6612636"/>
              <a:gd name="connsiteX12" fmla="*/ 0 w 3327399"/>
              <a:gd name="connsiteY12" fmla="*/ 5930349 h 6612636"/>
              <a:gd name="connsiteX13" fmla="*/ 0 w 3327399"/>
              <a:gd name="connsiteY13" fmla="*/ 4941958 h 6612636"/>
              <a:gd name="connsiteX14" fmla="*/ 0 w 3327399"/>
              <a:gd name="connsiteY14" fmla="*/ 3459370 h 6612636"/>
              <a:gd name="connsiteX15" fmla="*/ 0 w 3327399"/>
              <a:gd name="connsiteY15" fmla="*/ 3459370 h 6612636"/>
              <a:gd name="connsiteX16" fmla="*/ 0 w 3327399"/>
              <a:gd name="connsiteY16" fmla="*/ 0 h 6612636"/>
              <a:gd name="connsiteX0" fmla="*/ 0 w 3327399"/>
              <a:gd name="connsiteY0" fmla="*/ 0 h 6612636"/>
              <a:gd name="connsiteX1" fmla="*/ 554567 w 3327399"/>
              <a:gd name="connsiteY1" fmla="*/ 0 h 6612636"/>
              <a:gd name="connsiteX2" fmla="*/ 554567 w 3327399"/>
              <a:gd name="connsiteY2" fmla="*/ 0 h 6612636"/>
              <a:gd name="connsiteX3" fmla="*/ 1386416 w 3327399"/>
              <a:gd name="connsiteY3" fmla="*/ 0 h 6612636"/>
              <a:gd name="connsiteX4" fmla="*/ 3327399 w 3327399"/>
              <a:gd name="connsiteY4" fmla="*/ 0 h 6612636"/>
              <a:gd name="connsiteX5" fmla="*/ 3327399 w 3327399"/>
              <a:gd name="connsiteY5" fmla="*/ 3459370 h 6612636"/>
              <a:gd name="connsiteX6" fmla="*/ 3327399 w 3327399"/>
              <a:gd name="connsiteY6" fmla="*/ 3459370 h 6612636"/>
              <a:gd name="connsiteX7" fmla="*/ 3327399 w 3327399"/>
              <a:gd name="connsiteY7" fmla="*/ 4941958 h 6612636"/>
              <a:gd name="connsiteX8" fmla="*/ 3327399 w 3327399"/>
              <a:gd name="connsiteY8" fmla="*/ 5930349 h 6612636"/>
              <a:gd name="connsiteX9" fmla="*/ 1672035 w 3327399"/>
              <a:gd name="connsiteY9" fmla="*/ 5911868 h 6612636"/>
              <a:gd name="connsiteX10" fmla="*/ 325553 w 3327399"/>
              <a:gd name="connsiteY10" fmla="*/ 6612636 h 6612636"/>
              <a:gd name="connsiteX11" fmla="*/ 227995 w 3327399"/>
              <a:gd name="connsiteY11" fmla="*/ 5930349 h 6612636"/>
              <a:gd name="connsiteX12" fmla="*/ 0 w 3327399"/>
              <a:gd name="connsiteY12" fmla="*/ 5930349 h 6612636"/>
              <a:gd name="connsiteX13" fmla="*/ 0 w 3327399"/>
              <a:gd name="connsiteY13" fmla="*/ 4941958 h 6612636"/>
              <a:gd name="connsiteX14" fmla="*/ 0 w 3327399"/>
              <a:gd name="connsiteY14" fmla="*/ 3459370 h 6612636"/>
              <a:gd name="connsiteX15" fmla="*/ 0 w 3327399"/>
              <a:gd name="connsiteY15" fmla="*/ 3459370 h 6612636"/>
              <a:gd name="connsiteX16" fmla="*/ 0 w 3327399"/>
              <a:gd name="connsiteY16" fmla="*/ 0 h 6612636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333629 w 3327399"/>
              <a:gd name="connsiteY10" fmla="*/ 6686564 h 6686564"/>
              <a:gd name="connsiteX11" fmla="*/ 227995 w 3327399"/>
              <a:gd name="connsiteY11" fmla="*/ 5930349 h 6686564"/>
              <a:gd name="connsiteX12" fmla="*/ 0 w 3327399"/>
              <a:gd name="connsiteY12" fmla="*/ 5930349 h 6686564"/>
              <a:gd name="connsiteX13" fmla="*/ 0 w 3327399"/>
              <a:gd name="connsiteY13" fmla="*/ 4941958 h 6686564"/>
              <a:gd name="connsiteX14" fmla="*/ 0 w 3327399"/>
              <a:gd name="connsiteY14" fmla="*/ 3459370 h 6686564"/>
              <a:gd name="connsiteX15" fmla="*/ 0 w 3327399"/>
              <a:gd name="connsiteY15" fmla="*/ 3459370 h 6686564"/>
              <a:gd name="connsiteX16" fmla="*/ 0 w 3327399"/>
              <a:gd name="connsiteY16" fmla="*/ 0 h 6686564"/>
              <a:gd name="connsiteX0" fmla="*/ 0 w 3327399"/>
              <a:gd name="connsiteY0" fmla="*/ 0 h 5930350"/>
              <a:gd name="connsiteX1" fmla="*/ 554567 w 3327399"/>
              <a:gd name="connsiteY1" fmla="*/ 0 h 5930350"/>
              <a:gd name="connsiteX2" fmla="*/ 554567 w 3327399"/>
              <a:gd name="connsiteY2" fmla="*/ 0 h 5930350"/>
              <a:gd name="connsiteX3" fmla="*/ 1386416 w 3327399"/>
              <a:gd name="connsiteY3" fmla="*/ 0 h 5930350"/>
              <a:gd name="connsiteX4" fmla="*/ 3327399 w 3327399"/>
              <a:gd name="connsiteY4" fmla="*/ 0 h 5930350"/>
              <a:gd name="connsiteX5" fmla="*/ 3327399 w 3327399"/>
              <a:gd name="connsiteY5" fmla="*/ 3459370 h 5930350"/>
              <a:gd name="connsiteX6" fmla="*/ 3327399 w 3327399"/>
              <a:gd name="connsiteY6" fmla="*/ 3459370 h 5930350"/>
              <a:gd name="connsiteX7" fmla="*/ 3327399 w 3327399"/>
              <a:gd name="connsiteY7" fmla="*/ 4941958 h 5930350"/>
              <a:gd name="connsiteX8" fmla="*/ 3327399 w 3327399"/>
              <a:gd name="connsiteY8" fmla="*/ 5930349 h 5930350"/>
              <a:gd name="connsiteX9" fmla="*/ 1672035 w 3327399"/>
              <a:gd name="connsiteY9" fmla="*/ 5911868 h 5930350"/>
              <a:gd name="connsiteX10" fmla="*/ 1225621 w 3327399"/>
              <a:gd name="connsiteY10" fmla="*/ 5910327 h 5930350"/>
              <a:gd name="connsiteX11" fmla="*/ 227995 w 3327399"/>
              <a:gd name="connsiteY11" fmla="*/ 5930349 h 5930350"/>
              <a:gd name="connsiteX12" fmla="*/ 0 w 3327399"/>
              <a:gd name="connsiteY12" fmla="*/ 5930349 h 5930350"/>
              <a:gd name="connsiteX13" fmla="*/ 0 w 3327399"/>
              <a:gd name="connsiteY13" fmla="*/ 4941958 h 5930350"/>
              <a:gd name="connsiteX14" fmla="*/ 0 w 3327399"/>
              <a:gd name="connsiteY14" fmla="*/ 3459370 h 5930350"/>
              <a:gd name="connsiteX15" fmla="*/ 0 w 3327399"/>
              <a:gd name="connsiteY15" fmla="*/ 3459370 h 5930350"/>
              <a:gd name="connsiteX16" fmla="*/ 0 w 3327399"/>
              <a:gd name="connsiteY16" fmla="*/ 0 h 5930350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229621 w 3327399"/>
              <a:gd name="connsiteY10" fmla="*/ 6686564 h 6686564"/>
              <a:gd name="connsiteX11" fmla="*/ 227995 w 3327399"/>
              <a:gd name="connsiteY11" fmla="*/ 5930349 h 6686564"/>
              <a:gd name="connsiteX12" fmla="*/ 0 w 3327399"/>
              <a:gd name="connsiteY12" fmla="*/ 5930349 h 6686564"/>
              <a:gd name="connsiteX13" fmla="*/ 0 w 3327399"/>
              <a:gd name="connsiteY13" fmla="*/ 4941958 h 6686564"/>
              <a:gd name="connsiteX14" fmla="*/ 0 w 3327399"/>
              <a:gd name="connsiteY14" fmla="*/ 3459370 h 6686564"/>
              <a:gd name="connsiteX15" fmla="*/ 0 w 3327399"/>
              <a:gd name="connsiteY15" fmla="*/ 3459370 h 6686564"/>
              <a:gd name="connsiteX16" fmla="*/ 0 w 3327399"/>
              <a:gd name="connsiteY16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229621 w 3327399"/>
              <a:gd name="connsiteY10" fmla="*/ 6686564 h 6686564"/>
              <a:gd name="connsiteX11" fmla="*/ 1223239 w 3327399"/>
              <a:gd name="connsiteY11" fmla="*/ 6651981 h 6686564"/>
              <a:gd name="connsiteX12" fmla="*/ 227995 w 3327399"/>
              <a:gd name="connsiteY12" fmla="*/ 5930349 h 6686564"/>
              <a:gd name="connsiteX13" fmla="*/ 0 w 3327399"/>
              <a:gd name="connsiteY13" fmla="*/ 5930349 h 6686564"/>
              <a:gd name="connsiteX14" fmla="*/ 0 w 3327399"/>
              <a:gd name="connsiteY14" fmla="*/ 4941958 h 6686564"/>
              <a:gd name="connsiteX15" fmla="*/ 0 w 3327399"/>
              <a:gd name="connsiteY15" fmla="*/ 3459370 h 6686564"/>
              <a:gd name="connsiteX16" fmla="*/ 0 w 3327399"/>
              <a:gd name="connsiteY16" fmla="*/ 3459370 h 6686564"/>
              <a:gd name="connsiteX17" fmla="*/ 0 w 3327399"/>
              <a:gd name="connsiteY17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229621 w 3327399"/>
              <a:gd name="connsiteY10" fmla="*/ 6686564 h 6686564"/>
              <a:gd name="connsiteX11" fmla="*/ 1223239 w 3327399"/>
              <a:gd name="connsiteY11" fmla="*/ 6651981 h 6686564"/>
              <a:gd name="connsiteX12" fmla="*/ 767205 w 3327399"/>
              <a:gd name="connsiteY12" fmla="*/ 6300826 h 6686564"/>
              <a:gd name="connsiteX13" fmla="*/ 227995 w 3327399"/>
              <a:gd name="connsiteY13" fmla="*/ 5930349 h 6686564"/>
              <a:gd name="connsiteX14" fmla="*/ 0 w 3327399"/>
              <a:gd name="connsiteY14" fmla="*/ 5930349 h 6686564"/>
              <a:gd name="connsiteX15" fmla="*/ 0 w 3327399"/>
              <a:gd name="connsiteY15" fmla="*/ 4941958 h 6686564"/>
              <a:gd name="connsiteX16" fmla="*/ 0 w 3327399"/>
              <a:gd name="connsiteY16" fmla="*/ 3459370 h 6686564"/>
              <a:gd name="connsiteX17" fmla="*/ 0 w 3327399"/>
              <a:gd name="connsiteY17" fmla="*/ 3459370 h 6686564"/>
              <a:gd name="connsiteX18" fmla="*/ 0 w 3327399"/>
              <a:gd name="connsiteY18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451257 w 3327399"/>
              <a:gd name="connsiteY10" fmla="*/ 6319309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767205 w 3327399"/>
              <a:gd name="connsiteY13" fmla="*/ 6300826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395253 w 3327399"/>
              <a:gd name="connsiteY10" fmla="*/ 6023600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767205 w 3327399"/>
              <a:gd name="connsiteY13" fmla="*/ 6300826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379252 w 3327399"/>
              <a:gd name="connsiteY10" fmla="*/ 5894227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767205 w 3327399"/>
              <a:gd name="connsiteY13" fmla="*/ 6300826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379252 w 3327399"/>
              <a:gd name="connsiteY10" fmla="*/ 5894227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1103230 w 3327399"/>
              <a:gd name="connsiteY13" fmla="*/ 5931190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1672035 w 3327399"/>
              <a:gd name="connsiteY9" fmla="*/ 5911868 h 6686564"/>
              <a:gd name="connsiteX10" fmla="*/ 1500284 w 3327399"/>
              <a:gd name="connsiteY10" fmla="*/ 5857264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1103230 w 3327399"/>
              <a:gd name="connsiteY13" fmla="*/ 5931190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3003392 w 3327399"/>
              <a:gd name="connsiteY9" fmla="*/ 5967313 h 6686564"/>
              <a:gd name="connsiteX10" fmla="*/ 1500284 w 3327399"/>
              <a:gd name="connsiteY10" fmla="*/ 5857264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1103230 w 3327399"/>
              <a:gd name="connsiteY13" fmla="*/ 5931190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3003392 w 3327399"/>
              <a:gd name="connsiteY9" fmla="*/ 5967313 h 6686564"/>
              <a:gd name="connsiteX10" fmla="*/ 2775780 w 3327399"/>
              <a:gd name="connsiteY10" fmla="*/ 5968154 h 6686564"/>
              <a:gd name="connsiteX11" fmla="*/ 1229621 w 3327399"/>
              <a:gd name="connsiteY11" fmla="*/ 6686564 h 6686564"/>
              <a:gd name="connsiteX12" fmla="*/ 1223239 w 3327399"/>
              <a:gd name="connsiteY12" fmla="*/ 6651981 h 6686564"/>
              <a:gd name="connsiteX13" fmla="*/ 1103230 w 3327399"/>
              <a:gd name="connsiteY13" fmla="*/ 5931190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686564"/>
              <a:gd name="connsiteX1" fmla="*/ 554567 w 3327399"/>
              <a:gd name="connsiteY1" fmla="*/ 0 h 6686564"/>
              <a:gd name="connsiteX2" fmla="*/ 554567 w 3327399"/>
              <a:gd name="connsiteY2" fmla="*/ 0 h 6686564"/>
              <a:gd name="connsiteX3" fmla="*/ 1386416 w 3327399"/>
              <a:gd name="connsiteY3" fmla="*/ 0 h 6686564"/>
              <a:gd name="connsiteX4" fmla="*/ 3327399 w 3327399"/>
              <a:gd name="connsiteY4" fmla="*/ 0 h 6686564"/>
              <a:gd name="connsiteX5" fmla="*/ 3327399 w 3327399"/>
              <a:gd name="connsiteY5" fmla="*/ 3459370 h 6686564"/>
              <a:gd name="connsiteX6" fmla="*/ 3327399 w 3327399"/>
              <a:gd name="connsiteY6" fmla="*/ 3459370 h 6686564"/>
              <a:gd name="connsiteX7" fmla="*/ 3327399 w 3327399"/>
              <a:gd name="connsiteY7" fmla="*/ 4941958 h 6686564"/>
              <a:gd name="connsiteX8" fmla="*/ 3327399 w 3327399"/>
              <a:gd name="connsiteY8" fmla="*/ 5930349 h 6686564"/>
              <a:gd name="connsiteX9" fmla="*/ 3003392 w 3327399"/>
              <a:gd name="connsiteY9" fmla="*/ 5967313 h 6686564"/>
              <a:gd name="connsiteX10" fmla="*/ 2775780 w 3327399"/>
              <a:gd name="connsiteY10" fmla="*/ 5968154 h 6686564"/>
              <a:gd name="connsiteX11" fmla="*/ 1229621 w 3327399"/>
              <a:gd name="connsiteY11" fmla="*/ 6686564 h 6686564"/>
              <a:gd name="connsiteX12" fmla="*/ 1986674 w 3327399"/>
              <a:gd name="connsiteY12" fmla="*/ 5968155 h 6686564"/>
              <a:gd name="connsiteX13" fmla="*/ 1103230 w 3327399"/>
              <a:gd name="connsiteY13" fmla="*/ 5931190 h 6686564"/>
              <a:gd name="connsiteX14" fmla="*/ 227995 w 3327399"/>
              <a:gd name="connsiteY14" fmla="*/ 5930349 h 6686564"/>
              <a:gd name="connsiteX15" fmla="*/ 0 w 3327399"/>
              <a:gd name="connsiteY15" fmla="*/ 5930349 h 6686564"/>
              <a:gd name="connsiteX16" fmla="*/ 0 w 3327399"/>
              <a:gd name="connsiteY16" fmla="*/ 4941958 h 6686564"/>
              <a:gd name="connsiteX17" fmla="*/ 0 w 3327399"/>
              <a:gd name="connsiteY17" fmla="*/ 3459370 h 6686564"/>
              <a:gd name="connsiteX18" fmla="*/ 0 w 3327399"/>
              <a:gd name="connsiteY18" fmla="*/ 3459370 h 6686564"/>
              <a:gd name="connsiteX19" fmla="*/ 0 w 3327399"/>
              <a:gd name="connsiteY19" fmla="*/ 0 h 6686564"/>
              <a:gd name="connsiteX0" fmla="*/ 0 w 3327399"/>
              <a:gd name="connsiteY0" fmla="*/ 0 h 6353890"/>
              <a:gd name="connsiteX1" fmla="*/ 554567 w 3327399"/>
              <a:gd name="connsiteY1" fmla="*/ 0 h 6353890"/>
              <a:gd name="connsiteX2" fmla="*/ 554567 w 3327399"/>
              <a:gd name="connsiteY2" fmla="*/ 0 h 6353890"/>
              <a:gd name="connsiteX3" fmla="*/ 1386416 w 3327399"/>
              <a:gd name="connsiteY3" fmla="*/ 0 h 6353890"/>
              <a:gd name="connsiteX4" fmla="*/ 3327399 w 3327399"/>
              <a:gd name="connsiteY4" fmla="*/ 0 h 6353890"/>
              <a:gd name="connsiteX5" fmla="*/ 3327399 w 3327399"/>
              <a:gd name="connsiteY5" fmla="*/ 3459370 h 6353890"/>
              <a:gd name="connsiteX6" fmla="*/ 3327399 w 3327399"/>
              <a:gd name="connsiteY6" fmla="*/ 3459370 h 6353890"/>
              <a:gd name="connsiteX7" fmla="*/ 3327399 w 3327399"/>
              <a:gd name="connsiteY7" fmla="*/ 4941958 h 6353890"/>
              <a:gd name="connsiteX8" fmla="*/ 3327399 w 3327399"/>
              <a:gd name="connsiteY8" fmla="*/ 5930349 h 6353890"/>
              <a:gd name="connsiteX9" fmla="*/ 3003392 w 3327399"/>
              <a:gd name="connsiteY9" fmla="*/ 5967313 h 6353890"/>
              <a:gd name="connsiteX10" fmla="*/ 2775780 w 3327399"/>
              <a:gd name="connsiteY10" fmla="*/ 5968154 h 6353890"/>
              <a:gd name="connsiteX11" fmla="*/ 2481841 w 3327399"/>
              <a:gd name="connsiteY11" fmla="*/ 6353890 h 6353890"/>
              <a:gd name="connsiteX12" fmla="*/ 1986674 w 3327399"/>
              <a:gd name="connsiteY12" fmla="*/ 5968155 h 6353890"/>
              <a:gd name="connsiteX13" fmla="*/ 1103230 w 3327399"/>
              <a:gd name="connsiteY13" fmla="*/ 5931190 h 6353890"/>
              <a:gd name="connsiteX14" fmla="*/ 227995 w 3327399"/>
              <a:gd name="connsiteY14" fmla="*/ 5930349 h 6353890"/>
              <a:gd name="connsiteX15" fmla="*/ 0 w 3327399"/>
              <a:gd name="connsiteY15" fmla="*/ 5930349 h 6353890"/>
              <a:gd name="connsiteX16" fmla="*/ 0 w 3327399"/>
              <a:gd name="connsiteY16" fmla="*/ 4941958 h 6353890"/>
              <a:gd name="connsiteX17" fmla="*/ 0 w 3327399"/>
              <a:gd name="connsiteY17" fmla="*/ 3459370 h 6353890"/>
              <a:gd name="connsiteX18" fmla="*/ 0 w 3327399"/>
              <a:gd name="connsiteY18" fmla="*/ 3459370 h 6353890"/>
              <a:gd name="connsiteX19" fmla="*/ 0 w 3327399"/>
              <a:gd name="connsiteY19" fmla="*/ 0 h 6353890"/>
              <a:gd name="connsiteX0" fmla="*/ 0 w 3327399"/>
              <a:gd name="connsiteY0" fmla="*/ 0 h 6353890"/>
              <a:gd name="connsiteX1" fmla="*/ 554567 w 3327399"/>
              <a:gd name="connsiteY1" fmla="*/ 0 h 6353890"/>
              <a:gd name="connsiteX2" fmla="*/ 554567 w 3327399"/>
              <a:gd name="connsiteY2" fmla="*/ 0 h 6353890"/>
              <a:gd name="connsiteX3" fmla="*/ 1386416 w 3327399"/>
              <a:gd name="connsiteY3" fmla="*/ 0 h 6353890"/>
              <a:gd name="connsiteX4" fmla="*/ 3327399 w 3327399"/>
              <a:gd name="connsiteY4" fmla="*/ 0 h 6353890"/>
              <a:gd name="connsiteX5" fmla="*/ 3327399 w 3327399"/>
              <a:gd name="connsiteY5" fmla="*/ 3459370 h 6353890"/>
              <a:gd name="connsiteX6" fmla="*/ 3327399 w 3327399"/>
              <a:gd name="connsiteY6" fmla="*/ 3459370 h 6353890"/>
              <a:gd name="connsiteX7" fmla="*/ 3327399 w 3327399"/>
              <a:gd name="connsiteY7" fmla="*/ 4941958 h 6353890"/>
              <a:gd name="connsiteX8" fmla="*/ 3327399 w 3327399"/>
              <a:gd name="connsiteY8" fmla="*/ 5930349 h 6353890"/>
              <a:gd name="connsiteX9" fmla="*/ 3003392 w 3327399"/>
              <a:gd name="connsiteY9" fmla="*/ 5967313 h 6353890"/>
              <a:gd name="connsiteX10" fmla="*/ 2775780 w 3327399"/>
              <a:gd name="connsiteY10" fmla="*/ 5968154 h 6353890"/>
              <a:gd name="connsiteX11" fmla="*/ 2481841 w 3327399"/>
              <a:gd name="connsiteY11" fmla="*/ 6353890 h 6353890"/>
              <a:gd name="connsiteX12" fmla="*/ 2400978 w 3327399"/>
              <a:gd name="connsiteY12" fmla="*/ 5931192 h 6353890"/>
              <a:gd name="connsiteX13" fmla="*/ 1103230 w 3327399"/>
              <a:gd name="connsiteY13" fmla="*/ 5931190 h 6353890"/>
              <a:gd name="connsiteX14" fmla="*/ 227995 w 3327399"/>
              <a:gd name="connsiteY14" fmla="*/ 5930349 h 6353890"/>
              <a:gd name="connsiteX15" fmla="*/ 0 w 3327399"/>
              <a:gd name="connsiteY15" fmla="*/ 5930349 h 6353890"/>
              <a:gd name="connsiteX16" fmla="*/ 0 w 3327399"/>
              <a:gd name="connsiteY16" fmla="*/ 4941958 h 6353890"/>
              <a:gd name="connsiteX17" fmla="*/ 0 w 3327399"/>
              <a:gd name="connsiteY17" fmla="*/ 3459370 h 6353890"/>
              <a:gd name="connsiteX18" fmla="*/ 0 w 3327399"/>
              <a:gd name="connsiteY18" fmla="*/ 3459370 h 6353890"/>
              <a:gd name="connsiteX19" fmla="*/ 0 w 3327399"/>
              <a:gd name="connsiteY19" fmla="*/ 0 h 6353890"/>
              <a:gd name="connsiteX0" fmla="*/ 0 w 3327399"/>
              <a:gd name="connsiteY0" fmla="*/ 0 h 6353890"/>
              <a:gd name="connsiteX1" fmla="*/ 554567 w 3327399"/>
              <a:gd name="connsiteY1" fmla="*/ 0 h 6353890"/>
              <a:gd name="connsiteX2" fmla="*/ 554567 w 3327399"/>
              <a:gd name="connsiteY2" fmla="*/ 0 h 6353890"/>
              <a:gd name="connsiteX3" fmla="*/ 1386416 w 3327399"/>
              <a:gd name="connsiteY3" fmla="*/ 0 h 6353890"/>
              <a:gd name="connsiteX4" fmla="*/ 3327399 w 3327399"/>
              <a:gd name="connsiteY4" fmla="*/ 0 h 6353890"/>
              <a:gd name="connsiteX5" fmla="*/ 3327399 w 3327399"/>
              <a:gd name="connsiteY5" fmla="*/ 3459370 h 6353890"/>
              <a:gd name="connsiteX6" fmla="*/ 3327399 w 3327399"/>
              <a:gd name="connsiteY6" fmla="*/ 3459370 h 6353890"/>
              <a:gd name="connsiteX7" fmla="*/ 3327399 w 3327399"/>
              <a:gd name="connsiteY7" fmla="*/ 4941958 h 6353890"/>
              <a:gd name="connsiteX8" fmla="*/ 3327399 w 3327399"/>
              <a:gd name="connsiteY8" fmla="*/ 5930349 h 6353890"/>
              <a:gd name="connsiteX9" fmla="*/ 2775780 w 3327399"/>
              <a:gd name="connsiteY9" fmla="*/ 5968154 h 6353890"/>
              <a:gd name="connsiteX10" fmla="*/ 2481841 w 3327399"/>
              <a:gd name="connsiteY10" fmla="*/ 6353890 h 6353890"/>
              <a:gd name="connsiteX11" fmla="*/ 2400978 w 3327399"/>
              <a:gd name="connsiteY11" fmla="*/ 5931192 h 6353890"/>
              <a:gd name="connsiteX12" fmla="*/ 1103230 w 3327399"/>
              <a:gd name="connsiteY12" fmla="*/ 5931190 h 6353890"/>
              <a:gd name="connsiteX13" fmla="*/ 227995 w 3327399"/>
              <a:gd name="connsiteY13" fmla="*/ 5930349 h 6353890"/>
              <a:gd name="connsiteX14" fmla="*/ 0 w 3327399"/>
              <a:gd name="connsiteY14" fmla="*/ 5930349 h 6353890"/>
              <a:gd name="connsiteX15" fmla="*/ 0 w 3327399"/>
              <a:gd name="connsiteY15" fmla="*/ 4941958 h 6353890"/>
              <a:gd name="connsiteX16" fmla="*/ 0 w 3327399"/>
              <a:gd name="connsiteY16" fmla="*/ 3459370 h 6353890"/>
              <a:gd name="connsiteX17" fmla="*/ 0 w 3327399"/>
              <a:gd name="connsiteY17" fmla="*/ 3459370 h 6353890"/>
              <a:gd name="connsiteX18" fmla="*/ 0 w 3327399"/>
              <a:gd name="connsiteY18" fmla="*/ 0 h 6353890"/>
              <a:gd name="connsiteX0" fmla="*/ 0 w 3327399"/>
              <a:gd name="connsiteY0" fmla="*/ 0 h 6353890"/>
              <a:gd name="connsiteX1" fmla="*/ 554567 w 3327399"/>
              <a:gd name="connsiteY1" fmla="*/ 0 h 6353890"/>
              <a:gd name="connsiteX2" fmla="*/ 554567 w 3327399"/>
              <a:gd name="connsiteY2" fmla="*/ 0 h 6353890"/>
              <a:gd name="connsiteX3" fmla="*/ 1386416 w 3327399"/>
              <a:gd name="connsiteY3" fmla="*/ 0 h 6353890"/>
              <a:gd name="connsiteX4" fmla="*/ 3327399 w 3327399"/>
              <a:gd name="connsiteY4" fmla="*/ 0 h 6353890"/>
              <a:gd name="connsiteX5" fmla="*/ 3327399 w 3327399"/>
              <a:gd name="connsiteY5" fmla="*/ 3459370 h 6353890"/>
              <a:gd name="connsiteX6" fmla="*/ 3327399 w 3327399"/>
              <a:gd name="connsiteY6" fmla="*/ 3459370 h 6353890"/>
              <a:gd name="connsiteX7" fmla="*/ 3327399 w 3327399"/>
              <a:gd name="connsiteY7" fmla="*/ 4941958 h 6353890"/>
              <a:gd name="connsiteX8" fmla="*/ 3327399 w 3327399"/>
              <a:gd name="connsiteY8" fmla="*/ 5930349 h 6353890"/>
              <a:gd name="connsiteX9" fmla="*/ 3031810 w 3327399"/>
              <a:gd name="connsiteY9" fmla="*/ 5931190 h 6353890"/>
              <a:gd name="connsiteX10" fmla="*/ 2481841 w 3327399"/>
              <a:gd name="connsiteY10" fmla="*/ 6353890 h 6353890"/>
              <a:gd name="connsiteX11" fmla="*/ 2400978 w 3327399"/>
              <a:gd name="connsiteY11" fmla="*/ 5931192 h 6353890"/>
              <a:gd name="connsiteX12" fmla="*/ 1103230 w 3327399"/>
              <a:gd name="connsiteY12" fmla="*/ 5931190 h 6353890"/>
              <a:gd name="connsiteX13" fmla="*/ 227995 w 3327399"/>
              <a:gd name="connsiteY13" fmla="*/ 5930349 h 6353890"/>
              <a:gd name="connsiteX14" fmla="*/ 0 w 3327399"/>
              <a:gd name="connsiteY14" fmla="*/ 5930349 h 6353890"/>
              <a:gd name="connsiteX15" fmla="*/ 0 w 3327399"/>
              <a:gd name="connsiteY15" fmla="*/ 4941958 h 6353890"/>
              <a:gd name="connsiteX16" fmla="*/ 0 w 3327399"/>
              <a:gd name="connsiteY16" fmla="*/ 3459370 h 6353890"/>
              <a:gd name="connsiteX17" fmla="*/ 0 w 3327399"/>
              <a:gd name="connsiteY17" fmla="*/ 3459370 h 6353890"/>
              <a:gd name="connsiteX18" fmla="*/ 0 w 3327399"/>
              <a:gd name="connsiteY18" fmla="*/ 0 h 6353890"/>
              <a:gd name="connsiteX0" fmla="*/ 0 w 3327399"/>
              <a:gd name="connsiteY0" fmla="*/ 0 h 6335408"/>
              <a:gd name="connsiteX1" fmla="*/ 554567 w 3327399"/>
              <a:gd name="connsiteY1" fmla="*/ 0 h 6335408"/>
              <a:gd name="connsiteX2" fmla="*/ 554567 w 3327399"/>
              <a:gd name="connsiteY2" fmla="*/ 0 h 6335408"/>
              <a:gd name="connsiteX3" fmla="*/ 1386416 w 3327399"/>
              <a:gd name="connsiteY3" fmla="*/ 0 h 6335408"/>
              <a:gd name="connsiteX4" fmla="*/ 3327399 w 3327399"/>
              <a:gd name="connsiteY4" fmla="*/ 0 h 6335408"/>
              <a:gd name="connsiteX5" fmla="*/ 3327399 w 3327399"/>
              <a:gd name="connsiteY5" fmla="*/ 3459370 h 6335408"/>
              <a:gd name="connsiteX6" fmla="*/ 3327399 w 3327399"/>
              <a:gd name="connsiteY6" fmla="*/ 3459370 h 6335408"/>
              <a:gd name="connsiteX7" fmla="*/ 3327399 w 3327399"/>
              <a:gd name="connsiteY7" fmla="*/ 4941958 h 6335408"/>
              <a:gd name="connsiteX8" fmla="*/ 3327399 w 3327399"/>
              <a:gd name="connsiteY8" fmla="*/ 5930349 h 6335408"/>
              <a:gd name="connsiteX9" fmla="*/ 3031810 w 3327399"/>
              <a:gd name="connsiteY9" fmla="*/ 5931190 h 6335408"/>
              <a:gd name="connsiteX10" fmla="*/ 3012522 w 3327399"/>
              <a:gd name="connsiteY10" fmla="*/ 6335408 h 6335408"/>
              <a:gd name="connsiteX11" fmla="*/ 2400978 w 3327399"/>
              <a:gd name="connsiteY11" fmla="*/ 5931192 h 6335408"/>
              <a:gd name="connsiteX12" fmla="*/ 1103230 w 3327399"/>
              <a:gd name="connsiteY12" fmla="*/ 5931190 h 6335408"/>
              <a:gd name="connsiteX13" fmla="*/ 227995 w 3327399"/>
              <a:gd name="connsiteY13" fmla="*/ 5930349 h 6335408"/>
              <a:gd name="connsiteX14" fmla="*/ 0 w 3327399"/>
              <a:gd name="connsiteY14" fmla="*/ 5930349 h 6335408"/>
              <a:gd name="connsiteX15" fmla="*/ 0 w 3327399"/>
              <a:gd name="connsiteY15" fmla="*/ 4941958 h 6335408"/>
              <a:gd name="connsiteX16" fmla="*/ 0 w 3327399"/>
              <a:gd name="connsiteY16" fmla="*/ 3459370 h 6335408"/>
              <a:gd name="connsiteX17" fmla="*/ 0 w 3327399"/>
              <a:gd name="connsiteY17" fmla="*/ 3459370 h 6335408"/>
              <a:gd name="connsiteX18" fmla="*/ 0 w 3327399"/>
              <a:gd name="connsiteY18" fmla="*/ 0 h 6335408"/>
              <a:gd name="connsiteX0" fmla="*/ 0 w 3327399"/>
              <a:gd name="connsiteY0" fmla="*/ 0 h 6335408"/>
              <a:gd name="connsiteX1" fmla="*/ 554567 w 3327399"/>
              <a:gd name="connsiteY1" fmla="*/ 0 h 6335408"/>
              <a:gd name="connsiteX2" fmla="*/ 554567 w 3327399"/>
              <a:gd name="connsiteY2" fmla="*/ 0 h 6335408"/>
              <a:gd name="connsiteX3" fmla="*/ 1386416 w 3327399"/>
              <a:gd name="connsiteY3" fmla="*/ 0 h 6335408"/>
              <a:gd name="connsiteX4" fmla="*/ 3327399 w 3327399"/>
              <a:gd name="connsiteY4" fmla="*/ 0 h 6335408"/>
              <a:gd name="connsiteX5" fmla="*/ 3327399 w 3327399"/>
              <a:gd name="connsiteY5" fmla="*/ 3459370 h 6335408"/>
              <a:gd name="connsiteX6" fmla="*/ 3327399 w 3327399"/>
              <a:gd name="connsiteY6" fmla="*/ 3459370 h 6335408"/>
              <a:gd name="connsiteX7" fmla="*/ 3327399 w 3327399"/>
              <a:gd name="connsiteY7" fmla="*/ 4941958 h 6335408"/>
              <a:gd name="connsiteX8" fmla="*/ 3327399 w 3327399"/>
              <a:gd name="connsiteY8" fmla="*/ 5930349 h 6335408"/>
              <a:gd name="connsiteX9" fmla="*/ 3031810 w 3327399"/>
              <a:gd name="connsiteY9" fmla="*/ 5931190 h 6335408"/>
              <a:gd name="connsiteX10" fmla="*/ 3012522 w 3327399"/>
              <a:gd name="connsiteY10" fmla="*/ 6335408 h 6335408"/>
              <a:gd name="connsiteX11" fmla="*/ 2801316 w 3327399"/>
              <a:gd name="connsiteY11" fmla="*/ 5911281 h 6335408"/>
              <a:gd name="connsiteX12" fmla="*/ 1103230 w 3327399"/>
              <a:gd name="connsiteY12" fmla="*/ 5931190 h 6335408"/>
              <a:gd name="connsiteX13" fmla="*/ 227995 w 3327399"/>
              <a:gd name="connsiteY13" fmla="*/ 5930349 h 6335408"/>
              <a:gd name="connsiteX14" fmla="*/ 0 w 3327399"/>
              <a:gd name="connsiteY14" fmla="*/ 5930349 h 6335408"/>
              <a:gd name="connsiteX15" fmla="*/ 0 w 3327399"/>
              <a:gd name="connsiteY15" fmla="*/ 4941958 h 6335408"/>
              <a:gd name="connsiteX16" fmla="*/ 0 w 3327399"/>
              <a:gd name="connsiteY16" fmla="*/ 3459370 h 6335408"/>
              <a:gd name="connsiteX17" fmla="*/ 0 w 3327399"/>
              <a:gd name="connsiteY17" fmla="*/ 3459370 h 6335408"/>
              <a:gd name="connsiteX18" fmla="*/ 0 w 3327399"/>
              <a:gd name="connsiteY18" fmla="*/ 0 h 633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27399" h="6335408">
                <a:moveTo>
                  <a:pt x="0" y="0"/>
                </a:moveTo>
                <a:lnTo>
                  <a:pt x="554567" y="0"/>
                </a:lnTo>
                <a:lnTo>
                  <a:pt x="554567" y="0"/>
                </a:lnTo>
                <a:lnTo>
                  <a:pt x="1386416" y="0"/>
                </a:lnTo>
                <a:lnTo>
                  <a:pt x="3327399" y="0"/>
                </a:lnTo>
                <a:lnTo>
                  <a:pt x="3327399" y="3459370"/>
                </a:lnTo>
                <a:lnTo>
                  <a:pt x="3327399" y="3459370"/>
                </a:lnTo>
                <a:lnTo>
                  <a:pt x="3327399" y="4941958"/>
                </a:lnTo>
                <a:lnTo>
                  <a:pt x="3327399" y="5930349"/>
                </a:lnTo>
                <a:lnTo>
                  <a:pt x="3031810" y="5931190"/>
                </a:lnTo>
                <a:lnTo>
                  <a:pt x="3012522" y="6335408"/>
                </a:lnTo>
                <a:lnTo>
                  <a:pt x="2801316" y="5911281"/>
                </a:lnTo>
                <a:lnTo>
                  <a:pt x="1103230" y="5931190"/>
                </a:lnTo>
                <a:lnTo>
                  <a:pt x="227995" y="5930349"/>
                </a:lnTo>
                <a:lnTo>
                  <a:pt x="0" y="5930349"/>
                </a:lnTo>
                <a:lnTo>
                  <a:pt x="0" y="4941958"/>
                </a:lnTo>
                <a:lnTo>
                  <a:pt x="0" y="3459370"/>
                </a:lnTo>
                <a:lnTo>
                  <a:pt x="0" y="3459370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E5AABCD7-838B-554A-B559-8FA53346CDBC}"/>
              </a:ext>
            </a:extLst>
          </p:cNvPr>
          <p:cNvSpPr/>
          <p:nvPr/>
        </p:nvSpPr>
        <p:spPr>
          <a:xfrm rot="5400000">
            <a:off x="5992028" y="2144011"/>
            <a:ext cx="47748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8EACAA-02AA-1F4D-BA49-5EF99D57E01D}"/>
              </a:ext>
            </a:extLst>
          </p:cNvPr>
          <p:cNvSpPr/>
          <p:nvPr/>
        </p:nvSpPr>
        <p:spPr>
          <a:xfrm>
            <a:off x="4324366" y="2638955"/>
            <a:ext cx="2148301" cy="367777"/>
          </a:xfrm>
          <a:prstGeom prst="rect">
            <a:avLst/>
          </a:prstGeom>
          <a:solidFill>
            <a:srgbClr val="FF7B79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72BB88-5DAC-0F47-B569-1E562539F29C}"/>
              </a:ext>
            </a:extLst>
          </p:cNvPr>
          <p:cNvSpPr/>
          <p:nvPr/>
        </p:nvSpPr>
        <p:spPr>
          <a:xfrm>
            <a:off x="6927384" y="2638955"/>
            <a:ext cx="2086756" cy="390728"/>
          </a:xfrm>
          <a:prstGeom prst="rect">
            <a:avLst/>
          </a:prstGeom>
          <a:solidFill>
            <a:srgbClr val="00B0F0">
              <a:alpha val="3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3A1CC5-1F77-C249-B08D-9373F09F4880}"/>
              </a:ext>
            </a:extLst>
          </p:cNvPr>
          <p:cNvSpPr/>
          <p:nvPr/>
        </p:nvSpPr>
        <p:spPr>
          <a:xfrm>
            <a:off x="3608785" y="2653658"/>
            <a:ext cx="691680" cy="367777"/>
          </a:xfrm>
          <a:prstGeom prst="rect">
            <a:avLst/>
          </a:prstGeom>
          <a:solidFill>
            <a:schemeClr val="accent6">
              <a:alpha val="4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46ADB439-F9E6-2146-B6D2-463E0CDD544D}"/>
              </a:ext>
            </a:extLst>
          </p:cNvPr>
          <p:cNvSpPr txBox="1">
            <a:spLocks/>
          </p:cNvSpPr>
          <p:nvPr/>
        </p:nvSpPr>
        <p:spPr>
          <a:xfrm>
            <a:off x="3409830" y="3031335"/>
            <a:ext cx="1176919" cy="59599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INTENT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CF00EC07-591C-824E-8768-9A312C55C46E}"/>
              </a:ext>
            </a:extLst>
          </p:cNvPr>
          <p:cNvSpPr txBox="1">
            <a:spLocks/>
          </p:cNvSpPr>
          <p:nvPr/>
        </p:nvSpPr>
        <p:spPr>
          <a:xfrm>
            <a:off x="7331086" y="3021435"/>
            <a:ext cx="1215553" cy="39072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ARTIST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63AEBAA5-04DE-A647-80A5-91F1FDE99799}"/>
              </a:ext>
            </a:extLst>
          </p:cNvPr>
          <p:cNvSpPr txBox="1">
            <a:spLocks/>
          </p:cNvSpPr>
          <p:nvPr/>
        </p:nvSpPr>
        <p:spPr>
          <a:xfrm>
            <a:off x="4860571" y="3031335"/>
            <a:ext cx="733708" cy="38082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SONG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7417846-3552-484C-A5C2-BCC32E9FFAD0}"/>
              </a:ext>
            </a:extLst>
          </p:cNvPr>
          <p:cNvSpPr txBox="1">
            <a:spLocks/>
          </p:cNvSpPr>
          <p:nvPr/>
        </p:nvSpPr>
        <p:spPr>
          <a:xfrm>
            <a:off x="2544417" y="1505058"/>
            <a:ext cx="6690878" cy="40430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“Alexa, play Drivers License by Olivia Rodrigo”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0BE0AF79-75F9-8A48-B198-A0DC1841F303}"/>
              </a:ext>
            </a:extLst>
          </p:cNvPr>
          <p:cNvSpPr txBox="1">
            <a:spLocks/>
          </p:cNvSpPr>
          <p:nvPr/>
        </p:nvSpPr>
        <p:spPr>
          <a:xfrm>
            <a:off x="2508967" y="2642878"/>
            <a:ext cx="6690878" cy="40430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Avenir Next" panose="020B0503020202020204" pitchFamily="34" charset="0"/>
                <a:ea typeface="+mn-ea"/>
                <a:cs typeface="Avenir Next" panose="020B0503020202020204" pitchFamily="34" charset="0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“Alexa, play Drivers License by Olivia Rodrigo”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493224A-91E1-F546-9A4B-A3AA7BB5CC1F}"/>
              </a:ext>
            </a:extLst>
          </p:cNvPr>
          <p:cNvSpPr/>
          <p:nvPr/>
        </p:nvSpPr>
        <p:spPr>
          <a:xfrm>
            <a:off x="2650360" y="710377"/>
            <a:ext cx="6125339" cy="772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4921"/>
              </a:solidFill>
            </a:endParaRPr>
          </a:p>
        </p:txBody>
      </p:sp>
      <p:sp>
        <p:nvSpPr>
          <p:cNvPr id="44" name="Slide Number Placeholder 9">
            <a:extLst>
              <a:ext uri="{FF2B5EF4-FFF2-40B4-BE49-F238E27FC236}">
                <a16:creationId xmlns:a16="http://schemas.microsoft.com/office/drawing/2014/main" id="{8F4DF8A6-903D-2344-B392-766BB391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89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20543</TotalTime>
  <Words>1103</Words>
  <Application>Microsoft Macintosh PowerPoint</Application>
  <PresentationFormat>Widescreen</PresentationFormat>
  <Paragraphs>243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Avenir</vt:lpstr>
      <vt:lpstr>Avenir Book</vt:lpstr>
      <vt:lpstr>Avenir Light</vt:lpstr>
      <vt:lpstr>Avenir Medium</vt:lpstr>
      <vt:lpstr>Calibri</vt:lpstr>
      <vt:lpstr>Courier</vt:lpstr>
      <vt:lpstr>Wingdings</vt:lpstr>
      <vt:lpstr>Office Theme</vt:lpstr>
      <vt:lpstr>Lecture 13: Natural Language Processing</vt:lpstr>
      <vt:lpstr>PowerPoint Presentation</vt:lpstr>
      <vt:lpstr>PowerPoint Presentation</vt:lpstr>
      <vt:lpstr>PowerPoint Presentation</vt:lpstr>
      <vt:lpstr>Language is funny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Very brief history of NLP</vt:lpstr>
      <vt:lpstr>FEB 2019: GPT-2</vt:lpstr>
      <vt:lpstr>JULY 2020: GPT-3</vt:lpstr>
      <vt:lpstr>JULY 2020: GPT-3</vt:lpstr>
      <vt:lpstr>JAN 2021: In-Context Learning (Prompt Engineering)</vt:lpstr>
      <vt:lpstr>FEB 2022: Finetuned LMs are zero-shot learners</vt:lpstr>
      <vt:lpstr>APRIL 2022: PaLM</vt:lpstr>
      <vt:lpstr>APRIL 2022: PaLM</vt:lpstr>
      <vt:lpstr>JUNE 2022: BIG-Bench</vt:lpstr>
      <vt:lpstr>OCT 2022: Large LMs become magical</vt:lpstr>
      <vt:lpstr>OCT 2022: Chain-of-thought improves LMs’ reasoning</vt:lpstr>
      <vt:lpstr>NOV 2022: ChatGPT</vt:lpstr>
      <vt:lpstr>NOV 2022: ChatGPT</vt:lpstr>
      <vt:lpstr>OUTSTANDING ISSUES IN NLP</vt:lpstr>
      <vt:lpstr>OUTSTANDING ISSUES IN NLP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Sequential Data with ELMo, BERT, Transformers, and other childhood heroes</dc:title>
  <dc:creator>Microsoft Office User</dc:creator>
  <cp:lastModifiedBy>Christopher W. Tanner</cp:lastModifiedBy>
  <cp:revision>697</cp:revision>
  <cp:lastPrinted>2020-01-23T07:18:22Z</cp:lastPrinted>
  <dcterms:created xsi:type="dcterms:W3CDTF">2020-01-21T14:53:13Z</dcterms:created>
  <dcterms:modified xsi:type="dcterms:W3CDTF">2025-05-08T21:42:58Z</dcterms:modified>
</cp:coreProperties>
</file>